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6"/>
  </p:notesMasterIdLst>
  <p:handoutMasterIdLst>
    <p:handoutMasterId r:id="rId227"/>
  </p:handoutMasterIdLst>
  <p:sldIdLst>
    <p:sldId id="617" r:id="rId2"/>
    <p:sldId id="832" r:id="rId3"/>
    <p:sldId id="824" r:id="rId4"/>
    <p:sldId id="825" r:id="rId5"/>
    <p:sldId id="826" r:id="rId6"/>
    <p:sldId id="831" r:id="rId7"/>
    <p:sldId id="649" r:id="rId8"/>
    <p:sldId id="618" r:id="rId9"/>
    <p:sldId id="619" r:id="rId10"/>
    <p:sldId id="819" r:id="rId11"/>
    <p:sldId id="820" r:id="rId12"/>
    <p:sldId id="821" r:id="rId13"/>
    <p:sldId id="822" r:id="rId14"/>
    <p:sldId id="650" r:id="rId15"/>
    <p:sldId id="765" r:id="rId16"/>
    <p:sldId id="777" r:id="rId17"/>
    <p:sldId id="775" r:id="rId18"/>
    <p:sldId id="776" r:id="rId19"/>
    <p:sldId id="778" r:id="rId20"/>
    <p:sldId id="780" r:id="rId21"/>
    <p:sldId id="779" r:id="rId22"/>
    <p:sldId id="828" r:id="rId23"/>
    <p:sldId id="620" r:id="rId24"/>
    <p:sldId id="827" r:id="rId25"/>
    <p:sldId id="656" r:id="rId26"/>
    <p:sldId id="657" r:id="rId27"/>
    <p:sldId id="658" r:id="rId28"/>
    <p:sldId id="662" r:id="rId29"/>
    <p:sldId id="659" r:id="rId30"/>
    <p:sldId id="660" r:id="rId31"/>
    <p:sldId id="661" r:id="rId32"/>
    <p:sldId id="663" r:id="rId33"/>
    <p:sldId id="665" r:id="rId34"/>
    <p:sldId id="666" r:id="rId35"/>
    <p:sldId id="667" r:id="rId36"/>
    <p:sldId id="670" r:id="rId37"/>
    <p:sldId id="671" r:id="rId38"/>
    <p:sldId id="669" r:id="rId39"/>
    <p:sldId id="672" r:id="rId40"/>
    <p:sldId id="673" r:id="rId41"/>
    <p:sldId id="674" r:id="rId42"/>
    <p:sldId id="675" r:id="rId43"/>
    <p:sldId id="676" r:id="rId44"/>
    <p:sldId id="677" r:id="rId45"/>
    <p:sldId id="678" r:id="rId46"/>
    <p:sldId id="679" r:id="rId47"/>
    <p:sldId id="680" r:id="rId48"/>
    <p:sldId id="681" r:id="rId49"/>
    <p:sldId id="682" r:id="rId50"/>
    <p:sldId id="683" r:id="rId51"/>
    <p:sldId id="684" r:id="rId52"/>
    <p:sldId id="686" r:id="rId53"/>
    <p:sldId id="687" r:id="rId54"/>
    <p:sldId id="688" r:id="rId55"/>
    <p:sldId id="689" r:id="rId56"/>
    <p:sldId id="705" r:id="rId57"/>
    <p:sldId id="685" r:id="rId58"/>
    <p:sldId id="858" r:id="rId59"/>
    <p:sldId id="781" r:id="rId60"/>
    <p:sldId id="782" r:id="rId61"/>
    <p:sldId id="783" r:id="rId62"/>
    <p:sldId id="784" r:id="rId63"/>
    <p:sldId id="785" r:id="rId64"/>
    <p:sldId id="786" r:id="rId65"/>
    <p:sldId id="787" r:id="rId66"/>
    <p:sldId id="788" r:id="rId67"/>
    <p:sldId id="789" r:id="rId68"/>
    <p:sldId id="815" r:id="rId69"/>
    <p:sldId id="795" r:id="rId70"/>
    <p:sldId id="816" r:id="rId71"/>
    <p:sldId id="796" r:id="rId72"/>
    <p:sldId id="817" r:id="rId73"/>
    <p:sldId id="802" r:id="rId74"/>
    <p:sldId id="803" r:id="rId75"/>
    <p:sldId id="804" r:id="rId76"/>
    <p:sldId id="805" r:id="rId77"/>
    <p:sldId id="806" r:id="rId78"/>
    <p:sldId id="807" r:id="rId79"/>
    <p:sldId id="808" r:id="rId80"/>
    <p:sldId id="818" r:id="rId81"/>
    <p:sldId id="809" r:id="rId82"/>
    <p:sldId id="810" r:id="rId83"/>
    <p:sldId id="811" r:id="rId84"/>
    <p:sldId id="812" r:id="rId85"/>
    <p:sldId id="813" r:id="rId86"/>
    <p:sldId id="814" r:id="rId87"/>
    <p:sldId id="857" r:id="rId88"/>
    <p:sldId id="836" r:id="rId89"/>
    <p:sldId id="837" r:id="rId90"/>
    <p:sldId id="838" r:id="rId91"/>
    <p:sldId id="839" r:id="rId92"/>
    <p:sldId id="840" r:id="rId93"/>
    <p:sldId id="841" r:id="rId94"/>
    <p:sldId id="842" r:id="rId95"/>
    <p:sldId id="843" r:id="rId96"/>
    <p:sldId id="844" r:id="rId97"/>
    <p:sldId id="845" r:id="rId98"/>
    <p:sldId id="846" r:id="rId99"/>
    <p:sldId id="847" r:id="rId100"/>
    <p:sldId id="848" r:id="rId101"/>
    <p:sldId id="849" r:id="rId102"/>
    <p:sldId id="850" r:id="rId103"/>
    <p:sldId id="851" r:id="rId104"/>
    <p:sldId id="852" r:id="rId105"/>
    <p:sldId id="853" r:id="rId106"/>
    <p:sldId id="854" r:id="rId107"/>
    <p:sldId id="855" r:id="rId108"/>
    <p:sldId id="856" r:id="rId109"/>
    <p:sldId id="859" r:id="rId110"/>
    <p:sldId id="860" r:id="rId111"/>
    <p:sldId id="651" r:id="rId112"/>
    <p:sldId id="621" r:id="rId113"/>
    <p:sldId id="690" r:id="rId114"/>
    <p:sldId id="691" r:id="rId115"/>
    <p:sldId id="624" r:id="rId116"/>
    <p:sldId id="625" r:id="rId117"/>
    <p:sldId id="626" r:id="rId118"/>
    <p:sldId id="627" r:id="rId119"/>
    <p:sldId id="628" r:id="rId120"/>
    <p:sldId id="835" r:id="rId121"/>
    <p:sldId id="630" r:id="rId122"/>
    <p:sldId id="692" r:id="rId123"/>
    <p:sldId id="631" r:id="rId124"/>
    <p:sldId id="632" r:id="rId125"/>
    <p:sldId id="693" r:id="rId126"/>
    <p:sldId id="724" r:id="rId127"/>
    <p:sldId id="652" r:id="rId128"/>
    <p:sldId id="633" r:id="rId129"/>
    <p:sldId id="634" r:id="rId130"/>
    <p:sldId id="635" r:id="rId131"/>
    <p:sldId id="636" r:id="rId132"/>
    <p:sldId id="637" r:id="rId133"/>
    <p:sldId id="638" r:id="rId134"/>
    <p:sldId id="639" r:id="rId135"/>
    <p:sldId id="640" r:id="rId136"/>
    <p:sldId id="694" r:id="rId137"/>
    <p:sldId id="695" r:id="rId138"/>
    <p:sldId id="696" r:id="rId139"/>
    <p:sldId id="713" r:id="rId140"/>
    <p:sldId id="697" r:id="rId141"/>
    <p:sldId id="698" r:id="rId142"/>
    <p:sldId id="714" r:id="rId143"/>
    <p:sldId id="715" r:id="rId144"/>
    <p:sldId id="716" r:id="rId145"/>
    <p:sldId id="707" r:id="rId146"/>
    <p:sldId id="708" r:id="rId147"/>
    <p:sldId id="709" r:id="rId148"/>
    <p:sldId id="710" r:id="rId149"/>
    <p:sldId id="711" r:id="rId150"/>
    <p:sldId id="712" r:id="rId151"/>
    <p:sldId id="704" r:id="rId152"/>
    <p:sldId id="699" r:id="rId153"/>
    <p:sldId id="701" r:id="rId154"/>
    <p:sldId id="702" r:id="rId155"/>
    <p:sldId id="700" r:id="rId156"/>
    <p:sldId id="703" r:id="rId157"/>
    <p:sldId id="706" r:id="rId158"/>
    <p:sldId id="717" r:id="rId159"/>
    <p:sldId id="718" r:id="rId160"/>
    <p:sldId id="719" r:id="rId161"/>
    <p:sldId id="653" r:id="rId162"/>
    <p:sldId id="641" r:id="rId163"/>
    <p:sldId id="642" r:id="rId164"/>
    <p:sldId id="643" r:id="rId165"/>
    <p:sldId id="720" r:id="rId166"/>
    <p:sldId id="721" r:id="rId167"/>
    <p:sldId id="722" r:id="rId168"/>
    <p:sldId id="830" r:id="rId169"/>
    <p:sldId id="644" r:id="rId170"/>
    <p:sldId id="723" r:id="rId171"/>
    <p:sldId id="645" r:id="rId172"/>
    <p:sldId id="646" r:id="rId173"/>
    <p:sldId id="647" r:id="rId174"/>
    <p:sldId id="648" r:id="rId175"/>
    <p:sldId id="725" r:id="rId176"/>
    <p:sldId id="726" r:id="rId177"/>
    <p:sldId id="727" r:id="rId178"/>
    <p:sldId id="732" r:id="rId179"/>
    <p:sldId id="736" r:id="rId180"/>
    <p:sldId id="733" r:id="rId181"/>
    <p:sldId id="734" r:id="rId182"/>
    <p:sldId id="735" r:id="rId183"/>
    <p:sldId id="829" r:id="rId184"/>
    <p:sldId id="728" r:id="rId185"/>
    <p:sldId id="729" r:id="rId186"/>
    <p:sldId id="730" r:id="rId187"/>
    <p:sldId id="731" r:id="rId188"/>
    <p:sldId id="737" r:id="rId189"/>
    <p:sldId id="738" r:id="rId190"/>
    <p:sldId id="739" r:id="rId191"/>
    <p:sldId id="755" r:id="rId192"/>
    <p:sldId id="756" r:id="rId193"/>
    <p:sldId id="742" r:id="rId194"/>
    <p:sldId id="655" r:id="rId195"/>
    <p:sldId id="833" r:id="rId196"/>
    <p:sldId id="834" r:id="rId197"/>
    <p:sldId id="740" r:id="rId198"/>
    <p:sldId id="741" r:id="rId199"/>
    <p:sldId id="743" r:id="rId200"/>
    <p:sldId id="744" r:id="rId201"/>
    <p:sldId id="745" r:id="rId202"/>
    <p:sldId id="746" r:id="rId203"/>
    <p:sldId id="747" r:id="rId204"/>
    <p:sldId id="748" r:id="rId205"/>
    <p:sldId id="749" r:id="rId206"/>
    <p:sldId id="750" r:id="rId207"/>
    <p:sldId id="751" r:id="rId208"/>
    <p:sldId id="752" r:id="rId209"/>
    <p:sldId id="763" r:id="rId210"/>
    <p:sldId id="753" r:id="rId211"/>
    <p:sldId id="754" r:id="rId212"/>
    <p:sldId id="823" r:id="rId213"/>
    <p:sldId id="758" r:id="rId214"/>
    <p:sldId id="759" r:id="rId215"/>
    <p:sldId id="760" r:id="rId216"/>
    <p:sldId id="762" r:id="rId217"/>
    <p:sldId id="761" r:id="rId218"/>
    <p:sldId id="764" r:id="rId219"/>
    <p:sldId id="766" r:id="rId220"/>
    <p:sldId id="767" r:id="rId221"/>
    <p:sldId id="768" r:id="rId222"/>
    <p:sldId id="773" r:id="rId223"/>
    <p:sldId id="772" r:id="rId224"/>
    <p:sldId id="770" r:id="rId225"/>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99FFCC"/>
    <a:srgbClr val="0000FF"/>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8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handoutMaster" Target="handoutMasters/handoutMaster1.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2021/9/18</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2021/9/18</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2021/9/18</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2021/9/18</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2021/9/18</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2021/9/18</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2021/9/18</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2021/9/18</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2021/9/18</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30.WMF"/><Relationship Id="rId2" Type="http://schemas.openxmlformats.org/officeDocument/2006/relationships/image" Target="../media/image27.wmf"/><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6.wmf"/><Relationship Id="rId4" Type="http://schemas.openxmlformats.org/officeDocument/2006/relationships/image" Target="../media/image28.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jpeg"/></Relationships>
</file>

<file path=ppt/slides/_rels/slide111.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3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4.WMF"/><Relationship Id="rId1" Type="http://schemas.openxmlformats.org/officeDocument/2006/relationships/slideLayout" Target="../slideLayouts/slideLayout8.xml"/><Relationship Id="rId4" Type="http://schemas.openxmlformats.org/officeDocument/2006/relationships/image" Target="../media/image126.WMF"/></Relationships>
</file>

<file path=ppt/slides/_rels/slide138.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5.WMF"/><Relationship Id="rId1" Type="http://schemas.openxmlformats.org/officeDocument/2006/relationships/slideLayout" Target="../slideLayouts/slideLayout8.xml"/><Relationship Id="rId4" Type="http://schemas.openxmlformats.org/officeDocument/2006/relationships/image" Target="../media/image14.WMF"/></Relationships>
</file>

<file path=ppt/slides/_rels/slide16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4.WMF"/><Relationship Id="rId1" Type="http://schemas.openxmlformats.org/officeDocument/2006/relationships/slideLayout" Target="../slideLayouts/slideLayout8.xml"/><Relationship Id="rId5" Type="http://schemas.openxmlformats.org/officeDocument/2006/relationships/image" Target="../media/image159.WMF"/><Relationship Id="rId4" Type="http://schemas.openxmlformats.org/officeDocument/2006/relationships/image" Target="../media/image126.WMF"/></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1.bin"/><Relationship Id="rId7" Type="http://schemas.openxmlformats.org/officeDocument/2006/relationships/image" Target="../media/image7.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image" Target="../media/image9.emf"/><Relationship Id="rId10" Type="http://schemas.openxmlformats.org/officeDocument/2006/relationships/image" Target="../media/image13.WMF"/><Relationship Id="rId4" Type="http://schemas.openxmlformats.org/officeDocument/2006/relationships/image" Target="../media/image8.wmf"/><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image" Target="../media/image23.emf"/><Relationship Id="rId3" Type="http://schemas.openxmlformats.org/officeDocument/2006/relationships/image" Target="../media/image9.emf"/><Relationship Id="rId7" Type="http://schemas.openxmlformats.org/officeDocument/2006/relationships/image" Target="../media/image17.WMF"/><Relationship Id="rId12" Type="http://schemas.openxmlformats.org/officeDocument/2006/relationships/image" Target="../media/image22.WMF"/><Relationship Id="rId2" Type="http://schemas.openxmlformats.org/officeDocument/2006/relationships/image" Target="../media/image14.WMF"/><Relationship Id="rId1" Type="http://schemas.openxmlformats.org/officeDocument/2006/relationships/slideLayout" Target="../slideLayouts/slideLayout3.xml"/><Relationship Id="rId6" Type="http://schemas.openxmlformats.org/officeDocument/2006/relationships/image" Target="../media/image16.WMF"/><Relationship Id="rId11" Type="http://schemas.openxmlformats.org/officeDocument/2006/relationships/image" Target="../media/image21.WMF"/><Relationship Id="rId5" Type="http://schemas.openxmlformats.org/officeDocument/2006/relationships/image" Target="../media/image15.WMF"/><Relationship Id="rId10" Type="http://schemas.openxmlformats.org/officeDocument/2006/relationships/image" Target="../media/image20.WMF"/><Relationship Id="rId4" Type="http://schemas.openxmlformats.org/officeDocument/2006/relationships/image" Target="../media/image10.WMF"/><Relationship Id="rId9" Type="http://schemas.openxmlformats.org/officeDocument/2006/relationships/image" Target="../media/image19.wmf"/></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slideLayout" Target="../slideLayouts/slideLayout8.xml"/><Relationship Id="rId5" Type="http://schemas.openxmlformats.org/officeDocument/2006/relationships/image" Target="../media/image18.WMF"/><Relationship Id="rId4" Type="http://schemas.openxmlformats.org/officeDocument/2006/relationships/image" Target="../media/image86.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slideLayout" Target="../slideLayouts/slideLayout8.xml"/><Relationship Id="rId5" Type="http://schemas.openxmlformats.org/officeDocument/2006/relationships/image" Target="../media/image18.WMF"/><Relationship Id="rId4" Type="http://schemas.openxmlformats.org/officeDocument/2006/relationships/image" Target="../media/image86.W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51913"/>
            <a:ext cx="11972321" cy="2157684"/>
          </a:xfrm>
        </p:spPr>
        <p:txBody>
          <a:bodyPr anchor="ctr">
            <a:normAutofit fontScale="90000"/>
          </a:bodyPr>
          <a:lstStyle/>
          <a:p>
            <a:pPr>
              <a:lnSpc>
                <a:spcPct val="100000"/>
              </a:lnSpc>
            </a:pPr>
            <a:r>
              <a:rPr lang="en-US" altLang="ja-JP" sz="4800" b="1" dirty="0" smtClean="0">
                <a:latin typeface="+mn-ea"/>
              </a:rPr>
              <a:t>NTT</a:t>
            </a:r>
            <a:r>
              <a:rPr lang="ja-JP" altLang="en-US" sz="4800" b="1" dirty="0" smtClean="0">
                <a:latin typeface="+mn-ea"/>
              </a:rPr>
              <a:t>東日本 </a:t>
            </a:r>
            <a:r>
              <a:rPr lang="en-US" altLang="ja-JP" sz="4800" b="1" dirty="0" smtClean="0">
                <a:latin typeface="+mn-ea"/>
              </a:rPr>
              <a:t>– IPA</a:t>
            </a:r>
            <a:r>
              <a:rPr lang="ja-JP" altLang="en-US" sz="4800" b="1" dirty="0" smtClean="0">
                <a:latin typeface="+mn-ea"/>
              </a:rPr>
              <a:t> シン・テレワークシステム</a:t>
            </a:r>
            <a:br>
              <a:rPr lang="ja-JP" altLang="en-US" sz="4800" b="1" dirty="0" smtClean="0">
                <a:latin typeface="+mn-ea"/>
              </a:rPr>
            </a:br>
            <a:r>
              <a:rPr lang="en-US" altLang="ja-JP" sz="4800" b="1" dirty="0" smtClean="0">
                <a:latin typeface="+mn-ea"/>
              </a:rPr>
              <a:t>Doc002.</a:t>
            </a:r>
            <a:br>
              <a:rPr lang="en-US" altLang="ja-JP" sz="4800" b="1" dirty="0" smtClean="0">
                <a:latin typeface="+mn-ea"/>
              </a:rPr>
            </a:br>
            <a:r>
              <a:rPr lang="ja-JP" altLang="en-US" sz="4800" b="1" dirty="0" smtClean="0">
                <a:latin typeface="+mn-ea"/>
              </a:rPr>
              <a:t>プライベート版 </a:t>
            </a:r>
            <a:r>
              <a:rPr lang="ja-JP" altLang="en-US" sz="4800" b="1" dirty="0">
                <a:latin typeface="+mn-ea"/>
              </a:rPr>
              <a:t>構築マニュアル </a:t>
            </a:r>
            <a:r>
              <a:rPr lang="en-US" altLang="ja-JP" sz="4800" b="1" dirty="0">
                <a:latin typeface="+mn-ea"/>
              </a:rPr>
              <a:t>(</a:t>
            </a:r>
            <a:r>
              <a:rPr lang="ja-JP" altLang="en-US" sz="4800" b="1" dirty="0">
                <a:latin typeface="+mn-ea"/>
              </a:rPr>
              <a:t>ハイパースケール版</a:t>
            </a:r>
            <a:r>
              <a:rPr lang="en-US" altLang="ja-JP" sz="4800" b="1" dirty="0">
                <a:latin typeface="+mn-ea"/>
              </a:rPr>
              <a:t>)</a:t>
            </a:r>
            <a:endParaRPr kumimoji="1" lang="ja-JP" altLang="en-US" sz="4800"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382970"/>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beta8preview2</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491157"/>
            <a:ext cx="3084272" cy="1230318"/>
          </a:xfrm>
          <a:prstGeom prst="rect">
            <a:avLst/>
          </a:prstGeom>
        </p:spPr>
      </p:pic>
      <p:sp>
        <p:nvSpPr>
          <p:cNvPr id="12" name="テキスト ボックス 11"/>
          <p:cNvSpPr txBox="1"/>
          <p:nvPr/>
        </p:nvSpPr>
        <p:spPr>
          <a:xfrm>
            <a:off x="5967330" y="5947892"/>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491157"/>
            <a:ext cx="3282757" cy="463293"/>
          </a:xfrm>
          <a:prstGeom prst="rect">
            <a:avLst/>
          </a:prstGeom>
        </p:spPr>
      </p:pic>
      <p:sp>
        <p:nvSpPr>
          <p:cNvPr id="3" name="テキスト ボックス 2"/>
          <p:cNvSpPr txBox="1"/>
          <p:nvPr/>
        </p:nvSpPr>
        <p:spPr>
          <a:xfrm>
            <a:off x="1157418" y="4413748"/>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6" name="テキスト ボックス 15"/>
          <p:cNvSpPr txBox="1"/>
          <p:nvPr/>
        </p:nvSpPr>
        <p:spPr>
          <a:xfrm>
            <a:off x="1776185" y="4987925"/>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2021/09/17  (</a:t>
            </a:r>
            <a:r>
              <a:rPr kumimoji="1" lang="ja-JP" altLang="en-US" sz="2800" b="1" dirty="0" smtClean="0"/>
              <a:t>登</a:t>
            </a:r>
            <a:r>
              <a:rPr kumimoji="1" lang="en-US" altLang="ja-JP" sz="2800" b="1" dirty="0" smtClean="0"/>
              <a:t>)</a:t>
            </a:r>
            <a:endParaRPr kumimoji="1" lang="ja-JP" altLang="en-US" sz="2800" b="1" dirty="0"/>
          </a:p>
        </p:txBody>
      </p:sp>
      <p:pic>
        <p:nvPicPr>
          <p:cNvPr id="17" name="図 16"/>
          <p:cNvPicPr>
            <a:picLocks noChangeAspect="1"/>
          </p:cNvPicPr>
          <p:nvPr/>
        </p:nvPicPr>
        <p:blipFill>
          <a:blip r:embed="rId4"/>
          <a:stretch>
            <a:fillRect/>
          </a:stretch>
        </p:blipFill>
        <p:spPr>
          <a:xfrm>
            <a:off x="3735481" y="2201663"/>
            <a:ext cx="4898767" cy="2063117"/>
          </a:xfrm>
          <a:prstGeom prst="rect">
            <a:avLst/>
          </a:prstGeom>
        </p:spPr>
      </p:pic>
      <p:sp>
        <p:nvSpPr>
          <p:cNvPr id="5" name="角丸四角形 4"/>
          <p:cNvSpPr/>
          <p:nvPr/>
        </p:nvSpPr>
        <p:spPr>
          <a:xfrm>
            <a:off x="9697487" y="2389390"/>
            <a:ext cx="2213361"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未公開・</a:t>
            </a:r>
            <a:endParaRPr kumimoji="1" lang="en-US" altLang="ja-JP" sz="2400" b="1" dirty="0" smtClean="0"/>
          </a:p>
          <a:p>
            <a:pPr algn="ctr"/>
            <a:r>
              <a:rPr kumimoji="1" lang="ja-JP" altLang="en-US" sz="2400" b="1" dirty="0" smtClean="0"/>
              <a:t>内部利用のみ</a:t>
            </a:r>
            <a:endParaRPr kumimoji="1" lang="ja-JP" altLang="en-US" sz="2400" b="1" dirty="0"/>
          </a:p>
        </p:txBody>
      </p:sp>
      <p:sp>
        <p:nvSpPr>
          <p:cNvPr id="15" name="テキスト ボックス 14"/>
          <p:cNvSpPr txBox="1"/>
          <p:nvPr/>
        </p:nvSpPr>
        <p:spPr>
          <a:xfrm>
            <a:off x="6671527" y="4411628"/>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382970"/>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1-3. </a:t>
            </a:r>
            <a:r>
              <a:rPr kumimoji="1" lang="ja-JP" altLang="en-US" dirty="0" smtClean="0"/>
              <a:t>ハイパースケール版のアーキテクチャ</a:t>
            </a:r>
            <a:endParaRPr kumimoji="1" lang="ja-JP" altLang="en-US" dirty="0"/>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smtClean="0"/>
              <a:t>「シン・テレワークシステム サーバー」</a:t>
            </a:r>
            <a:endParaRPr kumimoji="1" lang="ja-JP" altLang="en-US" sz="1400" dirty="0"/>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smtClean="0"/>
              <a:t>「シン・テレワークシステム クライアント」</a:t>
            </a:r>
            <a:endParaRPr kumimoji="1" lang="ja-JP" altLang="en-US" sz="1400" dirty="0"/>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smtClean="0"/>
              <a:t>中継ゲートウェイを数百台設置可能。</a:t>
            </a:r>
          </a:p>
          <a:p>
            <a:r>
              <a:rPr lang="en-US" altLang="ja-JP" sz="1400" dirty="0" smtClean="0"/>
              <a:t>1 </a:t>
            </a:r>
            <a:r>
              <a:rPr lang="ja-JP" altLang="en-US" sz="1400" dirty="0" smtClean="0"/>
              <a:t>台の中継ゲートウェイで </a:t>
            </a:r>
            <a:r>
              <a:rPr lang="en-US" altLang="ja-JP" sz="1400" dirty="0" smtClean="0"/>
              <a:t>500 </a:t>
            </a:r>
            <a:r>
              <a:rPr lang="ja-JP" altLang="en-US" sz="1400" dirty="0" smtClean="0"/>
              <a:t>台の「サーバー」からのセッションを受け持つ。</a:t>
            </a:r>
          </a:p>
          <a:p>
            <a:r>
              <a:rPr kumimoji="1" lang="en-US" altLang="ja-JP" sz="1400" dirty="0" smtClean="0"/>
              <a:t>(</a:t>
            </a:r>
            <a:r>
              <a:rPr kumimoji="1" lang="ja-JP" altLang="en-US" sz="1400" dirty="0" smtClean="0"/>
              <a:t>推奨値 </a:t>
            </a:r>
            <a:r>
              <a:rPr kumimoji="1" lang="en-US" altLang="ja-JP" sz="1400" dirty="0" smtClean="0"/>
              <a:t>500, </a:t>
            </a:r>
            <a:r>
              <a:rPr kumimoji="1" lang="ja-JP" altLang="en-US" sz="1400" dirty="0" smtClean="0"/>
              <a:t>上限値 </a:t>
            </a:r>
            <a:r>
              <a:rPr kumimoji="1" lang="en-US" altLang="ja-JP" sz="1400" dirty="0" smtClean="0"/>
              <a:t>1000, </a:t>
            </a:r>
            <a:r>
              <a:rPr kumimoji="1" lang="ja-JP" altLang="en-US" sz="1400" dirty="0" smtClean="0"/>
              <a:t>実績値 </a:t>
            </a:r>
            <a:r>
              <a:rPr kumimoji="1" lang="en-US" altLang="ja-JP" sz="1400" dirty="0" smtClean="0"/>
              <a:t>3000, </a:t>
            </a:r>
            <a:r>
              <a:rPr kumimoji="1" lang="ja-JP" altLang="en-US" sz="1400" dirty="0" smtClean="0"/>
              <a:t>技術上の限界値 </a:t>
            </a:r>
            <a:r>
              <a:rPr kumimoji="1" lang="en-US" altLang="ja-JP" sz="1400" dirty="0" smtClean="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smtClean="0">
                <a:solidFill>
                  <a:srgbClr val="FF0000"/>
                </a:solidFill>
              </a:rPr>
              <a:t>サーバー</a:t>
            </a:r>
          </a:p>
          <a:p>
            <a:r>
              <a:rPr kumimoji="1" lang="ja-JP" altLang="en-US" b="1" dirty="0" smtClean="0">
                <a:solidFill>
                  <a:srgbClr val="FF0000"/>
                </a:solidFill>
              </a:rPr>
              <a:t>セッション</a:t>
            </a:r>
            <a:endParaRPr kumimoji="1" lang="ja-JP" altLang="en-US" b="1" dirty="0">
              <a:solidFill>
                <a:srgbClr val="FF0000"/>
              </a:solidFill>
            </a:endParaRP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smtClean="0">
                <a:solidFill>
                  <a:schemeClr val="accent6">
                    <a:lumMod val="75000"/>
                  </a:schemeClr>
                </a:solidFill>
              </a:rPr>
              <a:t>クライアント</a:t>
            </a:r>
          </a:p>
          <a:p>
            <a:r>
              <a:rPr kumimoji="1" lang="ja-JP" altLang="en-US" b="1" dirty="0" smtClean="0">
                <a:solidFill>
                  <a:schemeClr val="accent6">
                    <a:lumMod val="75000"/>
                  </a:schemeClr>
                </a:solidFill>
              </a:rPr>
              <a:t>セッション</a:t>
            </a:r>
            <a:endParaRPr kumimoji="1" lang="ja-JP" altLang="en-US" b="1" dirty="0">
              <a:solidFill>
                <a:schemeClr val="accent6">
                  <a:lumMod val="75000"/>
                </a:schemeClr>
              </a:solidFill>
            </a:endParaRP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smtClean="0"/>
              <a:t>自宅の </a:t>
            </a:r>
            <a:r>
              <a:rPr kumimoji="1" lang="en-US" altLang="ja-JP" sz="1400" dirty="0" smtClean="0"/>
              <a:t>FW </a:t>
            </a:r>
            <a:r>
              <a:rPr kumimoji="1" lang="ja-JP" altLang="en-US" sz="1400" dirty="0" smtClean="0"/>
              <a:t>を通過</a:t>
            </a:r>
          </a:p>
          <a:p>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smtClean="0"/>
              <a:t>職場の </a:t>
            </a:r>
            <a:r>
              <a:rPr kumimoji="1" lang="en-US" altLang="ja-JP" sz="1400" dirty="0" smtClean="0"/>
              <a:t>FW </a:t>
            </a:r>
            <a:r>
              <a:rPr kumimoji="1" lang="ja-JP" altLang="en-US" sz="1400" dirty="0" smtClean="0"/>
              <a:t>を通過</a:t>
            </a:r>
          </a:p>
          <a:p>
            <a:pPr algn="r"/>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smtClean="0"/>
              <a:t>職場</a:t>
            </a:r>
            <a:endParaRPr kumimoji="1" lang="ja-JP" altLang="en-US" sz="1400" dirty="0"/>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smtClean="0"/>
              <a:t>自宅</a:t>
            </a:r>
            <a:endParaRPr kumimoji="1" lang="ja-JP" altLang="en-US" sz="1400" dirty="0"/>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smtClean="0"/>
              <a:t>コントローラ</a:t>
            </a:r>
          </a:p>
          <a:p>
            <a:r>
              <a:rPr lang="en-US" altLang="ja-JP" dirty="0" smtClean="0"/>
              <a:t>(</a:t>
            </a:r>
            <a:r>
              <a:rPr lang="ja-JP" altLang="en-US" dirty="0" smtClean="0"/>
              <a:t>冗長化</a:t>
            </a:r>
            <a:r>
              <a:rPr lang="en-US" altLang="ja-JP" dirty="0" smtClean="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smtClean="0"/>
              <a:t>詳しくは、第 </a:t>
            </a:r>
            <a:r>
              <a:rPr kumimoji="1" lang="en-US" altLang="ja-JP" dirty="0" smtClean="0"/>
              <a:t>7 </a:t>
            </a:r>
            <a:r>
              <a:rPr kumimoji="1" lang="ja-JP" altLang="en-US" dirty="0" smtClean="0"/>
              <a:t>章 </a:t>
            </a:r>
            <a:r>
              <a:rPr kumimoji="1" lang="en-US" altLang="ja-JP" dirty="0" smtClean="0"/>
              <a:t>7-1 </a:t>
            </a:r>
            <a:r>
              <a:rPr kumimoji="1" lang="ja-JP" altLang="en-US" dirty="0" smtClean="0"/>
              <a:t>で述べる。</a:t>
            </a:r>
            <a:endParaRPr kumimoji="1" lang="ja-JP" altLang="en-US" dirty="0"/>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a:t>
            </a:r>
            <a:r>
              <a:rPr lang="ja-JP" altLang="en-US" dirty="0" smtClean="0"/>
              <a:t>、動作に成功した旨のメッセージ</a:t>
            </a:r>
            <a:r>
              <a:rPr lang="ja-JP" altLang="en-US" dirty="0" smtClean="0"/>
              <a:t>が表示される</a:t>
            </a:r>
            <a:r>
              <a:rPr lang="ja-JP" altLang="en-US" dirty="0" smtClean="0"/>
              <a:t>。もし、コンパイルエラー等が発生していれば、これまでの手順を確認をする。</a:t>
            </a:r>
            <a:r>
              <a:rPr lang="en-US" altLang="ja-JP" dirty="0" smtClean="0"/>
              <a:t>)</a:t>
            </a:r>
            <a:endParaRPr lang="en-US" altLang="ja-JP" dirty="0" smtClean="0"/>
          </a:p>
          <a:p>
            <a:pPr marL="285750" indent="-285750">
              <a:buFont typeface="Arial" panose="020B0604020202020204" pitchFamily="34" charset="0"/>
              <a:buChar char="•"/>
            </a:pPr>
            <a:r>
              <a:rPr lang="ja-JP" altLang="en-US" b="1" dirty="0" smtClean="0"/>
              <a:t>以下のように起動し、エラー</a:t>
            </a:r>
            <a:r>
              <a:rPr lang="ja-JP" altLang="en-US" b="1" dirty="0" smtClean="0"/>
              <a:t>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r>
              <a:rPr lang="ja-JP" altLang="en-US" b="1" u="sng" dirty="0" smtClean="0">
                <a:solidFill>
                  <a:srgbClr val="C00000"/>
                </a:solidFill>
              </a:rPr>
              <a:t>。</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a:t>
            </a:r>
            <a:r>
              <a:rPr lang="ja-JP" altLang="en-US" dirty="0" smtClean="0"/>
              <a:t>のコマンドを</a:t>
            </a:r>
            <a:r>
              <a:rPr lang="ja-JP" altLang="en-US" dirty="0" smtClean="0"/>
              <a:t>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a:t>
            </a:r>
            <a:r>
              <a:rPr kumimoji="1" lang="ja-JP" altLang="en-US" sz="1600" dirty="0" smtClean="0"/>
              <a:t>。これは </a:t>
            </a:r>
            <a:r>
              <a:rPr kumimoji="1" lang="en-US" altLang="ja-JP" sz="1600" dirty="0" smtClean="0"/>
              <a:t>JSON </a:t>
            </a:r>
            <a:r>
              <a:rPr kumimoji="1" lang="ja-JP" altLang="en-US" sz="1600" dirty="0" smtClean="0"/>
              <a:t>形式である。</a:t>
            </a:r>
            <a:endParaRPr kumimoji="1" lang="ja-JP" altLang="en-US" sz="1600" dirty="0" smtClean="0"/>
          </a:p>
          <a:p>
            <a:r>
              <a:rPr lang="ja-JP" altLang="en-US" sz="1600" dirty="0" smtClean="0"/>
              <a:t>「</a:t>
            </a:r>
            <a:r>
              <a:rPr lang="en-US" altLang="ja-JP" sz="1600" dirty="0" err="1"/>
              <a:t>ThinControllerUrlList</a:t>
            </a:r>
            <a:r>
              <a:rPr lang="ja-JP" altLang="en-US" sz="1600" dirty="0" smtClean="0"/>
              <a:t>」</a:t>
            </a:r>
            <a:r>
              <a:rPr lang="ja-JP" altLang="en-US" sz="1600" dirty="0" smtClean="0"/>
              <a:t>という名前</a:t>
            </a:r>
            <a:r>
              <a:rPr lang="ja-JP" altLang="en-US" sz="1600" dirty="0" smtClean="0"/>
              <a:t>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ja-JP" altLang="en-US" dirty="0" smtClean="0"/>
              <a:t>「</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a:t>
            </a:r>
            <a:r>
              <a:rPr lang="ja-JP" altLang="en-US" dirty="0" smtClean="0"/>
              <a:t>、サンプルである</a:t>
            </a:r>
            <a:r>
              <a:rPr lang="ja-JP" altLang="en-US" dirty="0" smtClean="0"/>
              <a:t>。このままでは、動作しない。これを、以下のような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18386470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endParaRPr lang="ja-JP" altLang="en-US" dirty="0" smtClean="0"/>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6352875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SSH </a:t>
            </a:r>
            <a:r>
              <a:rPr kumimoji="1" lang="ja-JP" altLang="en-US" dirty="0" smtClean="0"/>
              <a:t>コンソール上で、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endParaRPr lang="ja-JP" altLang="en-US" dirty="0"/>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endParaRPr lang="en-US" altLang="ja-JP" dirty="0">
              <a:solidFill>
                <a:schemeClr val="bg1"/>
              </a:solidFill>
              <a:latin typeface="Consolas" panose="020B0609020204030204" pitchFamily="49" charset="0"/>
            </a:endParaRP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endParaRPr lang="en-US" altLang="ja-JP" sz="1100" dirty="0">
              <a:solidFill>
                <a:schemeClr val="bg1"/>
              </a:solidFill>
              <a:latin typeface="Consolas" panose="020B0609020204030204" pitchFamily="49" charset="0"/>
            </a:endParaRP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7. 6 </a:t>
            </a:r>
            <a:r>
              <a:rPr kumimoji="1" lang="ja-JP" altLang="en-US" dirty="0" smtClean="0"/>
              <a:t>でインストールが完了</a:t>
            </a:r>
            <a:r>
              <a:rPr kumimoji="1" lang="ja-JP" altLang="en-US" dirty="0" smtClean="0"/>
              <a:t>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a:t>
            </a:r>
            <a:r>
              <a:rPr lang="en-US" altLang="ja-JP" dirty="0" err="1" smtClean="0"/>
              <a:t>.ThinWebClientApp</a:t>
            </a:r>
            <a:r>
              <a:rPr lang="ja-JP" altLang="en-US" dirty="0" smtClean="0"/>
              <a:t>」</a:t>
            </a:r>
            <a:r>
              <a:rPr lang="ja-JP" altLang="en-US" dirty="0" smtClean="0"/>
              <a:t>を有効にする</a:t>
            </a:r>
            <a:r>
              <a:rPr lang="ja-JP" altLang="en-US" dirty="0" smtClean="0"/>
              <a:t>。</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a:t>
            </a:r>
            <a:r>
              <a:rPr lang="en-US" altLang="ja-JP" dirty="0" err="1" smtClean="0">
                <a:solidFill>
                  <a:schemeClr val="bg1"/>
                </a:solidFill>
                <a:latin typeface="Consolas" panose="020B0609020204030204" pitchFamily="49" charset="0"/>
              </a:rPr>
              <a:t>.ThinWebClientApp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ja-JP" altLang="en-US" dirty="0"/>
              <a:t>「</a:t>
            </a:r>
            <a:r>
              <a:rPr lang="en-US" altLang="ja-JP" dirty="0" err="1" smtClean="0"/>
              <a:t>IPA.App</a:t>
            </a:r>
            <a:r>
              <a:rPr lang="en-US" altLang="ja-JP" dirty="0" err="1" smtClean="0"/>
              <a:t>.ThinWebClientApp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a:t>
            </a:r>
            <a:r>
              <a:rPr lang="en-US" altLang="ja-JP" dirty="0" err="1" smtClean="0">
                <a:solidFill>
                  <a:schemeClr val="bg1"/>
                </a:solidFill>
                <a:latin typeface="Consolas" panose="020B0609020204030204" pitchFamily="49" charset="0"/>
              </a:rPr>
              <a:t>.ThinWebClientApp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9772685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a:t>
            </a:r>
            <a:r>
              <a:rPr lang="ja-JP" altLang="en-US" dirty="0" smtClean="0"/>
              <a:t>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a:t>
            </a:r>
            <a:r>
              <a:rPr lang="ja-JP" altLang="en-US" b="1" u="sng" dirty="0">
                <a:solidFill>
                  <a:srgbClr val="0000FF"/>
                </a:solidFill>
              </a:rPr>
              <a:t>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b="1" u="sng" dirty="0" smtClean="0">
                <a:solidFill>
                  <a:srgbClr val="0000FF"/>
                </a:solidFill>
              </a:rPr>
              <a:t/>
            </a:r>
            <a:br>
              <a:rPr lang="en-US" altLang="ja-JP" b="1" u="sng" dirty="0" smtClean="0">
                <a:solidFill>
                  <a:srgbClr val="0000FF"/>
                </a:solidFill>
              </a:rPr>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a:t>
            </a:r>
            <a:r>
              <a:rPr lang="ja-JP" altLang="en-US" b="1" u="sng" dirty="0">
                <a:solidFill>
                  <a:srgbClr val="0000FF"/>
                </a:solidFill>
              </a:rPr>
              <a:t>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ja-JP" altLang="en-US" dirty="0"/>
          </a:p>
        </p:txBody>
      </p:sp>
    </p:spTree>
    <p:extLst>
      <p:ext uri="{BB962C8B-B14F-4D97-AF65-F5344CB8AC3E}">
        <p14:creationId xmlns:p14="http://schemas.microsoft.com/office/powerpoint/2010/main" val="19894022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4B-5. </a:t>
            </a:r>
            <a:r>
              <a:rPr kumimoji="1" lang="ja-JP" altLang="en-US" sz="3600" dirty="0" smtClean="0"/>
              <a:t>将来</a:t>
            </a:r>
            <a:r>
              <a:rPr kumimoji="1" lang="ja-JP" altLang="en-US" sz="3600" dirty="0" smtClean="0"/>
              <a:t>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r>
              <a:rPr lang="ja-JP" altLang="en-US" sz="1200" dirty="0" smtClean="0">
                <a:solidFill>
                  <a:srgbClr val="99FFCC"/>
                </a:solidFill>
                <a:latin typeface="Consolas" panose="020B0609020204030204" pitchFamily="49" charset="0"/>
              </a:rPr>
              <a:t>。</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a:t>
            </a:r>
            <a:r>
              <a:rPr lang="en-US" altLang="ja-JP" dirty="0" err="1" smtClean="0"/>
              <a:t>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endParaRPr lang="ja-JP" altLang="en-US" dirty="0" smtClean="0"/>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a:t>
            </a:r>
            <a:r>
              <a:rPr lang="ja-JP" altLang="en-US" dirty="0" smtClean="0"/>
              <a:t>でリビルドする</a:t>
            </a:r>
            <a:r>
              <a:rPr lang="ja-JP" altLang="en-US" dirty="0" smtClean="0"/>
              <a:t>。</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r>
              <a:rPr lang="ja-JP" altLang="en-US" dirty="0" smtClean="0"/>
              <a:t>。</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smtClean="0"/>
              <a:t>ハイパースケール版は、</a:t>
            </a:r>
            <a:r>
              <a:rPr kumimoji="1" lang="en-US" altLang="ja-JP" sz="1200" b="1" dirty="0" smtClean="0"/>
              <a:t>2020/04 </a:t>
            </a:r>
            <a:r>
              <a:rPr kumimoji="1" lang="ja-JP" altLang="en-US" sz="1200" b="1" dirty="0" smtClean="0"/>
              <a:t>より無償開放している「</a:t>
            </a:r>
            <a:r>
              <a:rPr kumimoji="1" lang="en-US" altLang="ja-JP" sz="1200" b="1" dirty="0" smtClean="0"/>
              <a:t>NTT </a:t>
            </a:r>
            <a:r>
              <a:rPr kumimoji="1" lang="ja-JP" altLang="en-US" sz="1200" b="1" dirty="0" smtClean="0"/>
              <a:t>東日本 </a:t>
            </a:r>
            <a:r>
              <a:rPr kumimoji="1" lang="en-US" altLang="ja-JP" sz="1200" b="1" dirty="0" smtClean="0"/>
              <a:t>- IPA </a:t>
            </a:r>
            <a:r>
              <a:rPr kumimoji="1" lang="ja-JP" altLang="en-US" sz="1200" b="1" dirty="0" smtClean="0"/>
              <a:t>シン・テレワークシステム」 </a:t>
            </a:r>
            <a:r>
              <a:rPr lang="en-US" altLang="ja-JP" sz="1200" b="1" dirty="0" smtClean="0"/>
              <a:t>(</a:t>
            </a:r>
            <a:r>
              <a:rPr lang="ja-JP" altLang="en-US" sz="1200" b="1" dirty="0" smtClean="0"/>
              <a:t>パブリック版</a:t>
            </a:r>
            <a:r>
              <a:rPr lang="en-US" altLang="ja-JP" sz="1200" b="1" dirty="0" smtClean="0"/>
              <a:t>) </a:t>
            </a:r>
            <a:r>
              <a:rPr kumimoji="1" lang="ja-JP" altLang="en-US" sz="1200" b="1" dirty="0" smtClean="0"/>
              <a:t>で使用しているものと同じ技術・同じコードであり、高い性能とスケーラビリティを有する。</a:t>
            </a:r>
            <a:endParaRPr kumimoji="1" lang="en-US" altLang="ja-JP" sz="1200" b="1" dirty="0" smtClean="0"/>
          </a:p>
          <a:p>
            <a:pPr>
              <a:lnSpc>
                <a:spcPct val="120000"/>
              </a:lnSpc>
            </a:pPr>
            <a:r>
              <a:rPr kumimoji="1" lang="ja-JP" altLang="en-US" sz="1200" b="1" dirty="0" smtClean="0"/>
              <a:t>大量のユーザー・セッションを、大量に分散した中継ゲートウェイで処理している。</a:t>
            </a:r>
            <a:endParaRPr kumimoji="1" lang="en-US" altLang="ja-JP" sz="1200" b="1" dirty="0" smtClean="0"/>
          </a:p>
          <a:p>
            <a:pPr lvl="1">
              <a:lnSpc>
                <a:spcPct val="120000"/>
              </a:lnSpc>
            </a:pPr>
            <a:r>
              <a:rPr kumimoji="1" lang="en-US" altLang="ja-JP" sz="1200" dirty="0" smtClean="0"/>
              <a:t>18</a:t>
            </a:r>
            <a:r>
              <a:rPr kumimoji="1" lang="ja-JP" altLang="en-US" sz="1200" dirty="0" smtClean="0"/>
              <a:t> </a:t>
            </a:r>
            <a:r>
              <a:rPr kumimoji="1" lang="ja-JP" altLang="en-US" sz="1200" dirty="0" smtClean="0"/>
              <a:t>万を超える登録ユーザー、平日日中 </a:t>
            </a:r>
            <a:r>
              <a:rPr kumimoji="1" lang="en-US" altLang="ja-JP" sz="1200" dirty="0" smtClean="0"/>
              <a:t>6</a:t>
            </a:r>
            <a:r>
              <a:rPr kumimoji="1" lang="ja-JP" altLang="en-US" sz="1200" dirty="0" smtClean="0"/>
              <a:t> 万を超えるセッションを分散処理。</a:t>
            </a:r>
            <a:endParaRPr kumimoji="1" lang="en-US" altLang="ja-JP" sz="1200" dirty="0" smtClean="0"/>
          </a:p>
          <a:p>
            <a:pPr lvl="1">
              <a:lnSpc>
                <a:spcPct val="120000"/>
              </a:lnSpc>
            </a:pPr>
            <a:r>
              <a:rPr kumimoji="1" lang="ja-JP" altLang="en-US" sz="1200" dirty="0" smtClean="0"/>
              <a:t>パブリック版のコントローラは、数万円程度で購入した安価な中古サーバーで運用しているが、十分な性能を発揮。</a:t>
            </a:r>
            <a:br>
              <a:rPr kumimoji="1" lang="ja-JP" altLang="en-US" sz="1200" dirty="0" smtClean="0"/>
            </a:br>
            <a:r>
              <a:rPr kumimoji="1" lang="ja-JP" altLang="en-US" sz="1200" dirty="0" smtClean="0"/>
              <a:t>現在のハードウェアで </a:t>
            </a:r>
            <a:r>
              <a:rPr kumimoji="1" lang="en-US" altLang="ja-JP" sz="1200" dirty="0" smtClean="0"/>
              <a:t>50 </a:t>
            </a:r>
            <a:r>
              <a:rPr kumimoji="1" lang="ja-JP" altLang="en-US" sz="1200" dirty="0" smtClean="0"/>
              <a:t>万ユーザー、より高性能なサーバーに置換すれば数百万ユーザーを単一のシステムで維持可能。</a:t>
            </a:r>
            <a:r>
              <a:rPr lang="en-US" altLang="ja-JP" sz="1200" dirty="0" smtClean="0"/>
              <a:t>(</a:t>
            </a:r>
            <a:r>
              <a:rPr lang="ja-JP" altLang="en-US" sz="1200" dirty="0" smtClean="0"/>
              <a:t>システムを分割すれば、さらに数十倍、数千万ユーザーに拡大可能。</a:t>
            </a:r>
            <a:r>
              <a:rPr lang="en-US" altLang="ja-JP" sz="1200" dirty="0" smtClean="0"/>
              <a:t>)</a:t>
            </a:r>
          </a:p>
          <a:p>
            <a:pPr>
              <a:lnSpc>
                <a:spcPct val="120000"/>
              </a:lnSpc>
            </a:pPr>
            <a:r>
              <a:rPr kumimoji="1" lang="ja-JP" altLang="en-US" sz="1400" b="1" dirty="0" smtClean="0"/>
              <a:t>一部の中継ゲートウェイがダウンしても、サービスを続行できる。</a:t>
            </a:r>
            <a:endParaRPr kumimoji="1" lang="en-US" altLang="ja-JP" sz="1400" b="1" dirty="0" smtClean="0"/>
          </a:p>
          <a:p>
            <a:pPr lvl="1">
              <a:lnSpc>
                <a:spcPct val="120000"/>
              </a:lnSpc>
            </a:pPr>
            <a:r>
              <a:rPr kumimoji="1" lang="ja-JP" altLang="en-US" sz="1200" dirty="0" smtClean="0"/>
              <a:t>パブリック版では </a:t>
            </a:r>
            <a:r>
              <a:rPr kumimoji="1" lang="en-US" altLang="ja-JP" sz="1200" dirty="0" smtClean="0"/>
              <a:t>240 </a:t>
            </a:r>
            <a:r>
              <a:rPr kumimoji="1" lang="ja-JP" altLang="en-US" sz="1200" dirty="0" smtClean="0"/>
              <a:t>台の中継ゲートウェイ </a:t>
            </a:r>
            <a:r>
              <a:rPr kumimoji="1" lang="en-US" altLang="ja-JP" sz="1200" dirty="0" smtClean="0"/>
              <a:t>(Raspberry Pi 4 </a:t>
            </a:r>
            <a:r>
              <a:rPr kumimoji="1" lang="ja-JP" altLang="en-US" sz="1200" dirty="0" smtClean="0"/>
              <a:t>等で安価に構築</a:t>
            </a:r>
            <a:r>
              <a:rPr kumimoji="1" lang="en-US" altLang="ja-JP" sz="1200" dirty="0" smtClean="0"/>
              <a:t>) </a:t>
            </a:r>
            <a:r>
              <a:rPr kumimoji="1" lang="ja-JP" altLang="en-US" sz="1200" dirty="0" smtClean="0"/>
              <a:t>が合計 </a:t>
            </a:r>
            <a:r>
              <a:rPr kumimoji="1" lang="en-US" altLang="ja-JP" sz="1200" dirty="0" smtClean="0"/>
              <a:t>4 </a:t>
            </a:r>
            <a:r>
              <a:rPr kumimoji="1" lang="ja-JP" altLang="en-US" sz="1200" dirty="0" smtClean="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smtClean="0"/>
          </a:p>
          <a:p>
            <a:pPr>
              <a:lnSpc>
                <a:spcPct val="120000"/>
              </a:lnSpc>
            </a:pPr>
            <a:r>
              <a:rPr kumimoji="1" lang="en-US" altLang="ja-JP" sz="1400" b="1" dirty="0" smtClean="0"/>
              <a:t>2 </a:t>
            </a:r>
            <a:r>
              <a:rPr kumimoji="1" lang="ja-JP" altLang="en-US" sz="1400" b="1" dirty="0" smtClean="0"/>
              <a:t>台以上のコントローラに冗長化可能。コントローラの負荷も分散され、一部がダウンしても、サービスを続行できる。</a:t>
            </a:r>
            <a:endParaRPr kumimoji="1" lang="en-US" altLang="ja-JP" sz="1400" b="1" dirty="0" smtClean="0"/>
          </a:p>
          <a:p>
            <a:pPr lvl="1">
              <a:lnSpc>
                <a:spcPct val="120000"/>
              </a:lnSpc>
            </a:pPr>
            <a:r>
              <a:rPr kumimoji="1" lang="ja-JP" altLang="en-US" sz="1200" dirty="0" smtClean="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smtClean="0"/>
              <a:t>すなわち、コントローラは携帯電話システムの「ロケーションレジスタ」に相当し、中継ゲートウェイは「基地局」に相当。</a:t>
            </a:r>
            <a:endParaRPr kumimoji="1" lang="en-US" altLang="ja-JP" sz="1200" dirty="0" smtClean="0"/>
          </a:p>
          <a:p>
            <a:pPr lvl="1">
              <a:lnSpc>
                <a:spcPct val="120000"/>
              </a:lnSpc>
            </a:pPr>
            <a:r>
              <a:rPr kumimoji="1" lang="ja-JP" altLang="en-US" sz="1200" dirty="0" smtClean="0"/>
              <a:t>コントローラは </a:t>
            </a:r>
            <a:r>
              <a:rPr kumimoji="1" lang="en-US" altLang="ja-JP" sz="1200" dirty="0" smtClean="0"/>
              <a:t>2 </a:t>
            </a:r>
            <a:r>
              <a:rPr kumimoji="1" lang="ja-JP" altLang="en-US" sz="1200" dirty="0" smtClean="0"/>
              <a:t>台以上で冗長化可能。一部のコントローラがダウンしても、生存しているものでサービスを維持可能。</a:t>
            </a:r>
            <a:endParaRPr kumimoji="1" lang="en-US" altLang="ja-JP" sz="1200" dirty="0" smtClean="0"/>
          </a:p>
          <a:p>
            <a:pPr>
              <a:lnSpc>
                <a:spcPct val="120000"/>
              </a:lnSpc>
            </a:pPr>
            <a:r>
              <a:rPr kumimoji="1" lang="ja-JP" altLang="en-US" sz="1400" b="1" dirty="0" smtClean="0"/>
              <a:t>データベースをコントローラと同居させることも、独立させることも可能。データベースサーバーがダウンしても、サービスを続行できる。</a:t>
            </a:r>
            <a:endParaRPr kumimoji="1" lang="en-US" altLang="ja-JP" sz="1400" b="1" dirty="0" smtClean="0"/>
          </a:p>
          <a:p>
            <a:pPr lvl="1">
              <a:lnSpc>
                <a:spcPct val="120000"/>
              </a:lnSpc>
            </a:pPr>
            <a:r>
              <a:rPr kumimoji="1" lang="ja-JP" altLang="en-US" sz="1200" dirty="0" smtClean="0"/>
              <a:t>コントローラの登録情報は </a:t>
            </a:r>
            <a:r>
              <a:rPr lang="en-US" altLang="ja-JP" sz="1200" dirty="0" smtClean="0"/>
              <a:t>Microsoft SQL Server 2019 Express </a:t>
            </a:r>
            <a:r>
              <a:rPr lang="ja-JP" altLang="en-US" sz="1200" dirty="0" smtClean="0"/>
              <a:t>で堅牢に管理。複数のコントローラは単一の </a:t>
            </a:r>
            <a:r>
              <a:rPr lang="en-US" altLang="ja-JP" sz="1200" dirty="0" smtClean="0"/>
              <a:t>DB </a:t>
            </a:r>
            <a:r>
              <a:rPr lang="ja-JP" altLang="en-US" sz="1200" dirty="0" smtClean="0"/>
              <a:t>をマスタとして利用。</a:t>
            </a:r>
            <a:endParaRPr lang="en-US" altLang="ja-JP" sz="1200" dirty="0" smtClean="0"/>
          </a:p>
          <a:p>
            <a:pPr lvl="1">
              <a:lnSpc>
                <a:spcPct val="120000"/>
              </a:lnSpc>
            </a:pPr>
            <a:r>
              <a:rPr kumimoji="1" lang="en-US" altLang="ja-JP" sz="1200" dirty="0" smtClean="0"/>
              <a:t>DB </a:t>
            </a:r>
            <a:r>
              <a:rPr kumimoji="1" lang="ja-JP" altLang="en-US" sz="1200" dirty="0" smtClean="0"/>
              <a:t>をコントローラから独立させることが可能。</a:t>
            </a:r>
            <a:endParaRPr kumimoji="1" lang="en-US" altLang="ja-JP" sz="1200" dirty="0" smtClean="0"/>
          </a:p>
          <a:p>
            <a:pPr lvl="1">
              <a:lnSpc>
                <a:spcPct val="120000"/>
              </a:lnSpc>
            </a:pPr>
            <a:r>
              <a:rPr lang="en-US" altLang="ja-JP" sz="1200" dirty="0" smtClean="0"/>
              <a:t>DB </a:t>
            </a:r>
            <a:r>
              <a:rPr lang="ja-JP" altLang="en-US" sz="1200" dirty="0" smtClean="0"/>
              <a:t>の内容は、全コントローラがキャッシュを保持。</a:t>
            </a:r>
            <a:r>
              <a:rPr lang="en-US" altLang="ja-JP" sz="1200" dirty="0" smtClean="0"/>
              <a:t>DB</a:t>
            </a:r>
            <a:r>
              <a:rPr lang="ja-JP" altLang="en-US" sz="1200" dirty="0" smtClean="0"/>
              <a:t> が停止した場合も、サービスは継続。</a:t>
            </a:r>
            <a:r>
              <a:rPr lang="en-US" altLang="ja-JP" sz="1200" dirty="0" smtClean="0"/>
              <a:t>※ </a:t>
            </a:r>
            <a:r>
              <a:rPr lang="en-US" altLang="ja-JP" sz="1200" dirty="0"/>
              <a:t>DB</a:t>
            </a:r>
            <a:r>
              <a:rPr lang="ja-JP" altLang="en-US" sz="1200" dirty="0"/>
              <a:t> ダウン</a:t>
            </a:r>
            <a:r>
              <a:rPr lang="ja-JP" altLang="en-US" sz="1200" dirty="0" smtClean="0"/>
              <a:t>時には、一部の機能が停止する。</a:t>
            </a:r>
            <a:r>
              <a:rPr lang="en-US" altLang="ja-JP" sz="1200" dirty="0" smtClean="0"/>
              <a:t>7-1 </a:t>
            </a:r>
            <a:r>
              <a:rPr lang="ja-JP" altLang="en-US" sz="1200" dirty="0" smtClean="0"/>
              <a:t>を参照。</a:t>
            </a:r>
            <a:endParaRPr lang="en-US" altLang="ja-JP" sz="1200" dirty="0" smtClean="0"/>
          </a:p>
          <a:p>
            <a:pPr lvl="1">
              <a:lnSpc>
                <a:spcPct val="120000"/>
              </a:lnSpc>
            </a:pPr>
            <a:r>
              <a:rPr kumimoji="1" lang="en-US" altLang="ja-JP" sz="1200" dirty="0" smtClean="0"/>
              <a:t>DB </a:t>
            </a:r>
            <a:r>
              <a:rPr kumimoji="1" lang="ja-JP" altLang="en-US" sz="1200" dirty="0" smtClean="0"/>
              <a:t>ダウンしてもサービス継続できることから、</a:t>
            </a:r>
            <a:r>
              <a:rPr kumimoji="1" lang="en-US" altLang="ja-JP" sz="1200" dirty="0" smtClean="0"/>
              <a:t>DB </a:t>
            </a:r>
            <a:r>
              <a:rPr kumimoji="1" lang="ja-JP" altLang="en-US" sz="1200" dirty="0" err="1" smtClean="0"/>
              <a:t>を冗</a:t>
            </a:r>
            <a:r>
              <a:rPr kumimoji="1" lang="ja-JP" altLang="en-US" sz="1200" dirty="0" smtClean="0"/>
              <a:t>長させる必要性は低い。</a:t>
            </a:r>
            <a:r>
              <a:rPr kumimoji="1" lang="en-US" altLang="ja-JP" sz="1200" dirty="0" smtClean="0"/>
              <a:t>VM </a:t>
            </a:r>
            <a:r>
              <a:rPr kumimoji="1" lang="ja-JP" altLang="en-US" sz="1200" dirty="0" smtClean="0"/>
              <a:t>技術を用いて </a:t>
            </a:r>
            <a:r>
              <a:rPr kumimoji="1" lang="en-US" altLang="ja-JP" sz="1200" dirty="0" smtClean="0"/>
              <a:t>DB </a:t>
            </a:r>
            <a:r>
              <a:rPr kumimoji="1" lang="ja-JP" altLang="en-US" sz="1200" dirty="0" smtClean="0"/>
              <a:t>サーバーの冗長は可能。</a:t>
            </a:r>
            <a:endParaRPr kumimoji="1" lang="en-US" altLang="ja-JP" sz="1200" dirty="0" smtClean="0"/>
          </a:p>
          <a:p>
            <a:pPr>
              <a:lnSpc>
                <a:spcPct val="120000"/>
              </a:lnSpc>
            </a:pPr>
            <a:r>
              <a:rPr kumimoji="1" lang="ja-JP" altLang="en-US" sz="1400" b="1" dirty="0" smtClean="0"/>
              <a:t>ソフトウェア負荷分散・冗長技術により、インターネット回線設備やサーバーハードウェアは安価な商品でも </a:t>
            </a:r>
            <a:r>
              <a:rPr kumimoji="1" lang="en-US" altLang="ja-JP" sz="1400" b="1" dirty="0" smtClean="0"/>
              <a:t>OK</a:t>
            </a:r>
            <a:r>
              <a:rPr kumimoji="1" lang="ja-JP" altLang="en-US" sz="1400" b="1" dirty="0" err="1" smtClean="0"/>
              <a:t>。</a:t>
            </a:r>
            <a:r>
              <a:rPr kumimoji="1" lang="ja-JP" altLang="en-US" sz="1400" b="1" dirty="0" smtClean="0"/>
              <a:t>一部の回線や </a:t>
            </a:r>
            <a:r>
              <a:rPr kumimoji="1" lang="en-US" altLang="ja-JP" sz="1400" b="1" dirty="0" smtClean="0"/>
              <a:t>HW</a:t>
            </a:r>
            <a:r>
              <a:rPr lang="ja-JP" altLang="en-US" sz="1400" b="1" dirty="0"/>
              <a:t> </a:t>
            </a:r>
            <a:r>
              <a:rPr lang="ja-JP" altLang="en-US" sz="1400" b="1" dirty="0" smtClean="0"/>
              <a:t>が停止しても、サービスを続行できる。</a:t>
            </a:r>
            <a:endParaRPr kumimoji="1" lang="en-US" altLang="ja-JP" sz="1400" b="1" dirty="0" smtClean="0"/>
          </a:p>
          <a:p>
            <a:pPr lvl="1">
              <a:lnSpc>
                <a:spcPct val="120000"/>
              </a:lnSpc>
            </a:pPr>
            <a:r>
              <a:rPr kumimoji="1" lang="ja-JP" altLang="en-US" sz="1200" dirty="0" smtClean="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smtClean="0"/>
          </a:p>
          <a:p>
            <a:pPr lvl="1">
              <a:lnSpc>
                <a:spcPct val="120000"/>
              </a:lnSpc>
            </a:pPr>
            <a:r>
              <a:rPr lang="en-US" altLang="ja-JP" sz="1200" dirty="0" smtClean="0"/>
              <a:t>SLA</a:t>
            </a:r>
            <a:r>
              <a:rPr lang="ja-JP" altLang="en-US" sz="1200" dirty="0" smtClean="0"/>
              <a:t> により</a:t>
            </a:r>
            <a:r>
              <a:rPr kumimoji="1" lang="ja-JP" altLang="en-US" sz="1200" dirty="0" smtClean="0"/>
              <a:t>品質保証されたインターネット回線は不要となり、ブロードバンド的・フレッツ的な、いつ停止するかわからない回線を複数本敷設して大規模システムが構築可能。</a:t>
            </a:r>
            <a:endParaRPr kumimoji="1" lang="en-US" altLang="ja-JP" sz="1200" dirty="0" smtClean="0"/>
          </a:p>
          <a:p>
            <a:pPr lvl="1">
              <a:lnSpc>
                <a:spcPct val="120000"/>
              </a:lnSpc>
            </a:pPr>
            <a:r>
              <a:rPr lang="ja-JP" altLang="en-US" sz="1200" dirty="0" smtClean="0"/>
              <a:t>複数の拠点に分散してシステムを構築可能で、一部の拠点がダウンしてもシステム全体は止まらず稼働。データセンタ、サーバールーム、</a:t>
            </a:r>
            <a:r>
              <a:rPr lang="en-US" altLang="ja-JP" sz="1200" dirty="0" smtClean="0"/>
              <a:t>UPS </a:t>
            </a:r>
            <a:r>
              <a:rPr lang="ja-JP" altLang="en-US" sz="1200" dirty="0" smtClean="0"/>
              <a:t>を不要とし、極めて安価な自宅ラックの集合体で、従来のキャリア品質と同等以上のサービスを構築することを可能とする。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1-4. </a:t>
            </a:r>
            <a:r>
              <a:rPr kumimoji="1" lang="ja-JP" altLang="en-US" dirty="0" smtClean="0"/>
              <a:t>ハイパースケール版の革新点</a:t>
            </a:r>
            <a:endParaRPr kumimoji="1" lang="ja-JP" altLang="en-US" dirty="0"/>
          </a:p>
        </p:txBody>
      </p:sp>
    </p:spTree>
    <p:extLst>
      <p:ext uri="{BB962C8B-B14F-4D97-AF65-F5344CB8AC3E}">
        <p14:creationId xmlns:p14="http://schemas.microsoft.com/office/powerpoint/2010/main" val="1351092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サーバーを、早速使ってみて、動作テストを行ないたいはずである。</a:t>
            </a:r>
          </a:p>
          <a:p>
            <a:r>
              <a:rPr lang="ja-JP" altLang="en-US" sz="1600" dirty="0" smtClean="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台の中継ゲートウェイが稼働し、かつ、少なくとも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端末にインストールされてなければならない。</a:t>
            </a:r>
            <a:endParaRPr lang="en-US" altLang="ja-JP" sz="1600" dirty="0" smtClean="0"/>
          </a:p>
          <a:p>
            <a:r>
              <a:rPr kumimoji="1" lang="ja-JP" altLang="en-US" sz="1600" dirty="0" smtClean="0"/>
              <a:t>そこで、一旦第 </a:t>
            </a:r>
            <a:r>
              <a:rPr kumimoji="1" lang="en-US" altLang="ja-JP" sz="1600" dirty="0" smtClean="0"/>
              <a:t>5 </a:t>
            </a:r>
            <a:r>
              <a:rPr kumimoji="1" lang="ja-JP" altLang="en-US" sz="1600" dirty="0" smtClean="0"/>
              <a:t>章、第 </a:t>
            </a:r>
            <a:r>
              <a:rPr kumimoji="1" lang="en-US" altLang="ja-JP" sz="1600" dirty="0" smtClean="0"/>
              <a:t>6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smtClean="0"/>
              <a:t>または</a:t>
            </a:r>
            <a:r>
              <a:rPr kumimoji="1" lang="en-US" altLang="ja-JP" sz="1400" dirty="0" smtClean="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smtClean="0"/>
              <a:t>. </a:t>
            </a:r>
            <a:r>
              <a:rPr kumimoji="1" lang="ja-JP" altLang="en-US" sz="6600" dirty="0" smtClean="0"/>
              <a:t>中継ゲートウェイを構築しよう</a:t>
            </a:r>
            <a:endParaRPr kumimoji="1" lang="ja-JP" altLang="en-US" sz="6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lang="en-US" altLang="ja-JP" sz="4000" dirty="0"/>
          </a:p>
          <a:p>
            <a:pPr marL="514350" indent="-514350">
              <a:buFont typeface="+mj-lt"/>
              <a:buAutoNum type="arabicPeriod"/>
            </a:pPr>
            <a:r>
              <a:rPr kumimoji="1" lang="ja-JP" altLang="en-US" sz="4000" dirty="0" smtClean="0"/>
              <a:t>コントローラへの接続の確認</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dirty="0" smtClean="0"/>
              <a:t>。</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AWS </a:t>
            </a:r>
            <a:r>
              <a:rPr kumimoji="1" lang="ja-JP" altLang="en-US" sz="3200" dirty="0" smtClean="0"/>
              <a:t>の </a:t>
            </a:r>
            <a:r>
              <a:rPr lang="en-US" altLang="ja-JP" sz="3200" dirty="0" smtClean="0"/>
              <a:t>Ubuntu 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41005797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1815882"/>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a:t>
            </a:r>
            <a:r>
              <a:rPr lang="ja-JP" altLang="en-US" sz="1400" b="1" dirty="0">
                <a:solidFill>
                  <a:srgbClr val="0000FF"/>
                </a:solidFill>
              </a:rPr>
              <a:t>容量を念のため </a:t>
            </a:r>
            <a:r>
              <a:rPr lang="en-US" altLang="ja-JP" sz="1400" b="1" dirty="0" smtClean="0">
                <a:solidFill>
                  <a:srgbClr val="0000FF"/>
                </a:solidFill>
              </a:rPr>
              <a:t>20GB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endParaRPr lang="en-US" altLang="ja-JP" sz="1400" b="1" dirty="0" smtClean="0">
              <a:solidFill>
                <a:srgbClr val="0000FF"/>
              </a:solidFill>
            </a:endParaRP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endParaRPr lang="ja-JP" altLang="en-US" sz="1400" dirty="0" smtClean="0"/>
          </a:p>
        </p:txBody>
      </p:sp>
      <p:pic>
        <p:nvPicPr>
          <p:cNvPr id="6" name="図 5"/>
          <p:cNvPicPr>
            <a:picLocks noChangeAspect="1"/>
          </p:cNvPicPr>
          <p:nvPr/>
        </p:nvPicPr>
        <p:blipFill>
          <a:blip r:embed="rId2"/>
          <a:stretch>
            <a:fillRect/>
          </a:stretch>
        </p:blipFill>
        <p:spPr>
          <a:xfrm>
            <a:off x="1039963" y="3661880"/>
            <a:ext cx="9244505" cy="2391323"/>
          </a:xfrm>
          <a:prstGeom prst="rect">
            <a:avLst/>
          </a:prstGeom>
          <a:ln>
            <a:solidFill>
              <a:schemeClr val="tx1"/>
            </a:solidFill>
          </a:ln>
        </p:spPr>
      </p:pic>
      <p:sp>
        <p:nvSpPr>
          <p:cNvPr id="7" name="正方形/長方形 6"/>
          <p:cNvSpPr/>
          <p:nvPr/>
        </p:nvSpPr>
        <p:spPr>
          <a:xfrm>
            <a:off x="1086238" y="4868427"/>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78355" y="5719765"/>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smtClean="0"/>
              <a:t>ハイパースケール版コントローラが </a:t>
            </a:r>
            <a:r>
              <a:rPr kumimoji="1" lang="en-US" altLang="ja-JP" sz="2000" dirty="0" smtClean="0"/>
              <a:t>N </a:t>
            </a:r>
            <a:r>
              <a:rPr kumimoji="1" lang="ja-JP" altLang="en-US" sz="2000" dirty="0" smtClean="0"/>
              <a:t>台ある場合、すべての「シン・テレワークシステム」サーバーまたはクライアントからの接続要求は、</a:t>
            </a:r>
            <a:r>
              <a:rPr lang="en-US" altLang="ja-JP" sz="2000" dirty="0" smtClean="0"/>
              <a:t>N </a:t>
            </a:r>
            <a:r>
              <a:rPr lang="ja-JP" altLang="en-US" sz="2000" dirty="0" smtClean="0"/>
              <a:t>台に分散されてコントローラに到達。この際の中継ゲートウェイへの割り振り処理が、コントローラの最も負荷が大きい処理。</a:t>
            </a:r>
          </a:p>
          <a:p>
            <a:r>
              <a:rPr kumimoji="1" lang="ja-JP" altLang="en-US" sz="2000" dirty="0" smtClean="0"/>
              <a:t>パブリック版について、夜間時間帯 </a:t>
            </a:r>
            <a:r>
              <a:rPr kumimoji="1" lang="en-US" altLang="ja-JP" sz="2000" dirty="0" smtClean="0"/>
              <a:t>(</a:t>
            </a:r>
            <a:r>
              <a:rPr kumimoji="1" lang="ja-JP" altLang="en-US" sz="2000" dirty="0" smtClean="0"/>
              <a:t>セッション数 </a:t>
            </a:r>
            <a:r>
              <a:rPr kumimoji="1" lang="en-US" altLang="ja-JP" sz="2000" dirty="0" smtClean="0"/>
              <a:t>3.5 </a:t>
            </a:r>
            <a:r>
              <a:rPr kumimoji="1" lang="ja-JP" altLang="en-US" sz="2000" dirty="0" smtClean="0"/>
              <a:t>万</a:t>
            </a:r>
            <a:r>
              <a:rPr kumimoji="1" lang="en-US" altLang="ja-JP" sz="2000" dirty="0" smtClean="0"/>
              <a:t>) </a:t>
            </a:r>
            <a:r>
              <a:rPr kumimoji="1" lang="ja-JP" altLang="en-US" sz="2000" dirty="0" smtClean="0"/>
              <a:t>に、コントローラを </a:t>
            </a:r>
            <a:r>
              <a:rPr kumimoji="1" lang="en-US" altLang="ja-JP" sz="2000" dirty="0" smtClean="0"/>
              <a:t>1 </a:t>
            </a:r>
            <a:r>
              <a:rPr kumimoji="1" lang="ja-JP" altLang="en-US" sz="2000" dirty="0" smtClean="0"/>
              <a:t>台だけ稼働させた状態にし、全サーバーセッションを切断して再接続させる試験を複数回実施し、ピーク性能を確認。</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1-5. </a:t>
            </a:r>
            <a:r>
              <a:rPr kumimoji="1" lang="ja-JP" altLang="en-US" dirty="0" smtClean="0"/>
              <a:t>ハイパースケール版コントローラの処理性能</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smtClean="0"/>
              <a:t>コントローラ </a:t>
            </a:r>
            <a:r>
              <a:rPr kumimoji="1" lang="en-US" altLang="ja-JP" dirty="0" smtClean="0"/>
              <a:t>1 </a:t>
            </a:r>
            <a:r>
              <a:rPr kumimoji="1" lang="ja-JP" altLang="en-US" dirty="0" smtClean="0"/>
              <a:t>台で、</a:t>
            </a:r>
            <a:r>
              <a:rPr kumimoji="1" lang="en-US" altLang="ja-JP" dirty="0" smtClean="0"/>
              <a:t>1 </a:t>
            </a:r>
            <a:r>
              <a:rPr kumimoji="1" lang="ja-JP" altLang="en-US" dirty="0" smtClean="0"/>
              <a:t>秒あたり最大 </a:t>
            </a:r>
            <a:r>
              <a:rPr kumimoji="1" lang="en-US" altLang="ja-JP" dirty="0" smtClean="0"/>
              <a:t>1600</a:t>
            </a:r>
            <a:r>
              <a:rPr kumimoji="1" lang="ja-JP" altLang="en-US" dirty="0" smtClean="0"/>
              <a:t> 台程度のサーバーからの接続要求を処理することができた。</a:t>
            </a:r>
            <a:endParaRPr kumimoji="1" lang="ja-JP" altLang="en-US" dirty="0"/>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smtClean="0"/>
              <a:t>約 </a:t>
            </a:r>
            <a:r>
              <a:rPr kumimoji="1" lang="en-US" altLang="ja-JP" dirty="0" smtClean="0"/>
              <a:t>1 </a:t>
            </a:r>
            <a:r>
              <a:rPr kumimoji="1" lang="ja-JP" altLang="en-US" dirty="0" smtClean="0"/>
              <a:t>分間で、</a:t>
            </a:r>
            <a:r>
              <a:rPr kumimoji="1" lang="en-US" altLang="ja-JP" dirty="0" smtClean="0"/>
              <a:t>3.5 </a:t>
            </a:r>
            <a:r>
              <a:rPr kumimoji="1" lang="ja-JP" altLang="en-US" dirty="0" smtClean="0"/>
              <a:t>万セッション全部の再接続処理を捌き終えることができた。</a:t>
            </a:r>
            <a:endParaRPr kumimoji="1" lang="ja-JP" altLang="en-US" dirty="0"/>
          </a:p>
        </p:txBody>
      </p:sp>
    </p:spTree>
    <p:extLst>
      <p:ext uri="{BB962C8B-B14F-4D97-AF65-F5344CB8AC3E}">
        <p14:creationId xmlns:p14="http://schemas.microsoft.com/office/powerpoint/2010/main" val="385336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369816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smtClean="0"/>
              <a:t>-3.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://github.com/IPA-CyberLab/IPA-DN-ThinApps-Private.git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r>
              <a:rPr lang="ja-JP" altLang="en-US" dirty="0" smtClean="0"/>
              <a:t>。</a:t>
            </a:r>
            <a:endParaRPr lang="ja-JP" altLang="en-US" dirty="0"/>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smtClean="0"/>
              <a:t>ハイパースケール版としての動作に必要な </a:t>
            </a:r>
            <a:r>
              <a:rPr kumimoji="1" lang="en-US" altLang="ja-JP" dirty="0" err="1" smtClean="0"/>
              <a:t>ini</a:t>
            </a:r>
            <a:r>
              <a:rPr kumimoji="1" lang="en-US" altLang="ja-JP" dirty="0" smtClean="0"/>
              <a:t> </a:t>
            </a:r>
            <a:r>
              <a:rPr kumimoji="1" lang="ja-JP" altLang="en-US" dirty="0" smtClean="0"/>
              <a:t>ファイルを </a:t>
            </a:r>
            <a:r>
              <a:rPr kumimoji="1" lang="en-US" altLang="ja-JP" dirty="0" smtClean="0"/>
              <a:t>ThinGate.ini </a:t>
            </a:r>
            <a:r>
              <a:rPr kumimoji="1" lang="ja-JP" altLang="en-US" dirty="0" smtClean="0"/>
              <a:t>ファイルに上書きする。</a:t>
            </a:r>
            <a:endParaRPr kumimoji="1" lang="ja-JP" altLang="en-US" dirty="0"/>
          </a:p>
        </p:txBody>
      </p:sp>
    </p:spTree>
    <p:extLst>
      <p:ext uri="{BB962C8B-B14F-4D97-AF65-F5344CB8AC3E}">
        <p14:creationId xmlns:p14="http://schemas.microsoft.com/office/powerpoint/2010/main" val="31401357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smtClean="0"/>
              <a:t>5</a:t>
            </a:r>
            <a:r>
              <a:rPr kumimoji="1" lang="en-US" altLang="ja-JP" sz="3600" dirty="0" smtClean="0"/>
              <a:t>-4. </a:t>
            </a:r>
            <a:r>
              <a:rPr kumimoji="1" lang="ja-JP" altLang="en-US" sz="3600" dirty="0" smtClean="0"/>
              <a:t>中継ゲートウェイをコントローラに接続する設定の書き込み</a:t>
            </a:r>
            <a:endParaRPr kumimoji="1" lang="ja-JP" altLang="en-US" sz="3600" dirty="0"/>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smtClean="0"/>
              <a:t>テキストエディタ </a:t>
            </a:r>
            <a:r>
              <a:rPr kumimoji="1" lang="en-US" altLang="ja-JP" dirty="0" smtClean="0"/>
              <a:t>(</a:t>
            </a:r>
            <a:r>
              <a:rPr kumimoji="1" lang="en-US" altLang="ja-JP" dirty="0" err="1" smtClean="0"/>
              <a:t>nano</a:t>
            </a:r>
            <a:r>
              <a:rPr kumimoji="1" lang="en-US" altLang="ja-JP" dirty="0" smtClean="0"/>
              <a:t>) </a:t>
            </a:r>
            <a:r>
              <a:rPr kumimoji="1" lang="ja-JP" altLang="en-US" dirty="0" smtClean="0"/>
              <a:t>が起動し、中継ゲートウェイの設定ファイルの内容が表示される。</a:t>
            </a:r>
          </a:p>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」という名前の行が </a:t>
            </a:r>
            <a:r>
              <a:rPr lang="en-US" altLang="ja-JP" dirty="0" smtClean="0"/>
              <a:t>2 </a:t>
            </a:r>
            <a:r>
              <a:rPr lang="ja-JP" altLang="en-US" dirty="0" smtClean="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smtClean="0"/>
              <a:t>5-3 </a:t>
            </a:r>
            <a:r>
              <a:rPr lang="ja-JP" altLang="en-US" dirty="0" smtClean="0"/>
              <a:t>に続けて、以下のコマンドを実行する。</a:t>
            </a:r>
            <a:endParaRPr lang="ja-JP" altLang="en-US" dirty="0"/>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endParaRPr lang="en-US" altLang="ja-JP" sz="1400" b="1" dirty="0" smtClean="0">
              <a:solidFill>
                <a:srgbClr val="FFFF00"/>
              </a:solidFill>
              <a:latin typeface="Consolas" panose="020B0609020204030204" pitchFamily="49" charset="0"/>
            </a:endParaRP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smtClean="0"/>
              <a:t>上記の「</a:t>
            </a:r>
            <a:r>
              <a:rPr lang="en-US" altLang="ja-JP" dirty="0" err="1" smtClean="0"/>
              <a:t>ControllerUrl</a:t>
            </a:r>
            <a:r>
              <a:rPr lang="ja-JP" altLang="en-US" dirty="0" smtClean="0"/>
              <a:t>」の </a:t>
            </a:r>
            <a:r>
              <a:rPr lang="en-US" altLang="ja-JP" dirty="0" smtClean="0"/>
              <a:t>2 </a:t>
            </a:r>
            <a:r>
              <a:rPr lang="ja-JP" altLang="en-US" dirty="0" smtClean="0"/>
              <a:t>行は、サンプルである。これらを消し、代わりに、以下のように </a:t>
            </a:r>
            <a:r>
              <a:rPr lang="en-US" altLang="ja-JP" dirty="0" smtClean="0"/>
              <a:t>1 </a:t>
            </a:r>
            <a:r>
              <a:rPr lang="ja-JP" altLang="en-US" dirty="0" smtClean="0"/>
              <a:t>行だけ入力する。</a:t>
            </a:r>
            <a:endParaRPr lang="ja-JP" altLang="en-US" dirty="0"/>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://&lt;</a:t>
            </a:r>
            <a:r>
              <a:rPr lang="ja-JP" altLang="en-US" sz="1400" b="1" dirty="0" smtClean="0">
                <a:solidFill>
                  <a:srgbClr val="FFFF00"/>
                </a:solidFill>
                <a:latin typeface="Consolas" panose="020B0609020204030204" pitchFamily="49" charset="0"/>
              </a:rPr>
              <a:t>すでに構築したコントローラサーバーの </a:t>
            </a:r>
            <a:r>
              <a:rPr lang="en-US" altLang="ja-JP" sz="1400" b="1" dirty="0" smtClean="0">
                <a:solidFill>
                  <a:srgbClr val="FFFF00"/>
                </a:solidFill>
                <a:latin typeface="Consolas" panose="020B0609020204030204" pitchFamily="49" charset="0"/>
              </a:rPr>
              <a:t>Elastic IP </a:t>
            </a:r>
            <a:r>
              <a:rPr lang="ja-JP" altLang="en-US" sz="1400" b="1" dirty="0" smtClean="0">
                <a:solidFill>
                  <a:srgbClr val="FFFF00"/>
                </a:solidFill>
                <a:latin typeface="Consolas" panose="020B0609020204030204" pitchFamily="49" charset="0"/>
              </a:rPr>
              <a:t>のグローバル </a:t>
            </a:r>
            <a:r>
              <a:rPr lang="en-US" altLang="ja-JP" sz="1400" b="1" dirty="0" smtClean="0">
                <a:solidFill>
                  <a:srgbClr val="FFFF00"/>
                </a:solidFill>
                <a:latin typeface="Consolas" panose="020B0609020204030204" pitchFamily="49" charset="0"/>
              </a:rPr>
              <a:t>IPv4 </a:t>
            </a:r>
            <a:r>
              <a:rPr lang="ja-JP" altLang="en-US" sz="1400" b="1" dirty="0" smtClean="0">
                <a:solidFill>
                  <a:srgbClr val="FFFF00"/>
                </a:solidFill>
                <a:latin typeface="Consolas" panose="020B0609020204030204" pitchFamily="49" charset="0"/>
              </a:rPr>
              <a:t>アドレス</a:t>
            </a:r>
            <a:r>
              <a:rPr lang="en-US" altLang="ja-JP" sz="1400" b="1" dirty="0" smtClean="0">
                <a:solidFill>
                  <a:srgbClr val="FFFF00"/>
                </a:solidFill>
                <a:latin typeface="Consolas" panose="020B0609020204030204" pitchFamily="49" charset="0"/>
              </a:rPr>
              <a:t>&gt;:</a:t>
            </a:r>
            <a:r>
              <a:rPr lang="en-US" altLang="ja-JP" sz="1400" b="1" dirty="0">
                <a:solidFill>
                  <a:srgbClr val="FFFF00"/>
                </a:solidFill>
                <a:latin typeface="Consolas" panose="020B0609020204030204" pitchFamily="49" charset="0"/>
              </a:rPr>
              <a: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Tree>
    <p:extLst>
      <p:ext uri="{BB962C8B-B14F-4D97-AF65-F5344CB8AC3E}">
        <p14:creationId xmlns:p14="http://schemas.microsoft.com/office/powerpoint/2010/main" val="7172747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5</a:t>
            </a:r>
            <a:r>
              <a:rPr kumimoji="1" lang="en-US" altLang="ja-JP" dirty="0" smtClean="0"/>
              <a:t>-5.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コントローラの管理画面 </a:t>
            </a:r>
            <a:r>
              <a:rPr kumimoji="1" lang="en-US" altLang="ja-JP" dirty="0" smtClean="0"/>
              <a:t>(3-5 </a:t>
            </a:r>
            <a:r>
              <a:rPr kumimoji="1" lang="ja-JP" altLang="en-US" dirty="0" smtClean="0"/>
              <a:t>または </a:t>
            </a:r>
            <a:r>
              <a:rPr lang="en-US" altLang="ja-JP" dirty="0" smtClean="0"/>
              <a:t>4-5 </a:t>
            </a:r>
            <a:r>
              <a:rPr lang="ja-JP" altLang="en-US" dirty="0" smtClean="0"/>
              <a:t>を参照</a:t>
            </a:r>
            <a:r>
              <a:rPr lang="en-US" altLang="ja-JP" dirty="0" smtClean="0"/>
              <a:t>) </a:t>
            </a:r>
            <a:r>
              <a:rPr kumimoji="1" lang="ja-JP" altLang="en-US" dirty="0" smtClean="0"/>
              <a:t>にアクセスする。</a:t>
            </a:r>
            <a:endParaRPr kumimoji="1" lang="en-US" altLang="ja-JP" dirty="0" smtClean="0"/>
          </a:p>
          <a:p>
            <a:pPr marL="914400" lvl="1" indent="-457200">
              <a:buFont typeface="+mj-lt"/>
              <a:buAutoNum type="arabicPeriod"/>
            </a:pPr>
            <a:r>
              <a:rPr kumimoji="1" lang="ja-JP" altLang="en-US" dirty="0" smtClean="0"/>
              <a:t>「ゲートウェイ一覧」画面で、今回作成した中継ゲートウェイが、コントローラに正しく接続されていることを確認する。</a:t>
            </a:r>
            <a:endParaRPr kumimoji="1" lang="en-US" altLang="ja-JP" dirty="0" smtClean="0"/>
          </a:p>
          <a:p>
            <a:pPr marL="457200" lvl="1" indent="0">
              <a:buNone/>
            </a:pPr>
            <a:r>
              <a:rPr kumimoji="1" lang="en-US" altLang="ja-JP" dirty="0" smtClean="0"/>
              <a:t>※</a:t>
            </a:r>
            <a:r>
              <a:rPr kumimoji="1" lang="ja-JP" altLang="en-US" dirty="0" smtClean="0"/>
              <a:t> 「ゲートウェイ一覧」画面の列の詳細な説明は、</a:t>
            </a:r>
            <a:r>
              <a:rPr kumimoji="1" lang="en-US" altLang="ja-JP" dirty="0" smtClean="0"/>
              <a:t>8-15 </a:t>
            </a:r>
            <a:r>
              <a:rPr kumimoji="1" lang="ja-JP" altLang="en-US" dirty="0" smtClean="0"/>
              <a:t>を参照すること。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5-6. </a:t>
            </a:r>
            <a:r>
              <a:rPr kumimoji="1" lang="ja-JP" altLang="en-US" sz="3600" dirty="0" smtClean="0"/>
              <a:t>中継ゲートウェイシステム起動後の稼働チェック</a:t>
            </a:r>
            <a:endParaRPr kumimoji="1" lang="ja-JP" altLang="en-US" sz="3600" dirty="0"/>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smtClean="0"/>
              <a:t>今回作成した中継ゲートウェイが、コントローラに正しく接続されていることが確認できる。</a:t>
            </a:r>
            <a:endParaRPr kumimoji="1" lang="ja-JP" altLang="en-US" dirty="0"/>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t>コントローラに中継ゲートウェイが</a:t>
            </a:r>
            <a:r>
              <a:rPr kumimoji="1" lang="ja-JP" altLang="en-US" sz="1400" dirty="0" smtClean="0"/>
              <a:t>登録されない場合は、以下の点をよく確認する。</a:t>
            </a:r>
            <a:endParaRPr kumimoji="1" lang="en-US" altLang="ja-JP" sz="1400" dirty="0" smtClean="0"/>
          </a:p>
          <a:p>
            <a:pPr marL="342900" indent="-342900">
              <a:buFont typeface="+mj-lt"/>
              <a:buAutoNum type="arabicPeriod"/>
            </a:pPr>
            <a:r>
              <a:rPr kumimoji="1" lang="ja-JP" altLang="en-US" sz="1400" dirty="0" smtClean="0"/>
              <a:t>クラウド </a:t>
            </a:r>
            <a:r>
              <a:rPr kumimoji="1" lang="en-US" altLang="ja-JP" sz="1400" dirty="0" smtClean="0"/>
              <a:t>(AWS) </a:t>
            </a:r>
            <a:r>
              <a:rPr kumimoji="1" lang="ja-JP" altLang="en-US" sz="1400" dirty="0" smtClean="0"/>
              <a:t>等の </a:t>
            </a:r>
            <a:r>
              <a:rPr kumimoji="1" lang="en-US" altLang="ja-JP" sz="1400" dirty="0" smtClean="0"/>
              <a:t>VM </a:t>
            </a:r>
            <a:r>
              <a:rPr kumimoji="1" lang="ja-JP" altLang="en-US" sz="1400" dirty="0" smtClean="0"/>
              <a:t>基盤でネットワーク側にファイアウォールがある場合は、中継ゲートウェイのグローバル </a:t>
            </a:r>
            <a:r>
              <a:rPr kumimoji="1" lang="en-US" altLang="ja-JP" sz="1400" dirty="0" smtClean="0"/>
              <a:t>IP </a:t>
            </a:r>
            <a:r>
              <a:rPr kumimoji="1" lang="ja-JP" altLang="en-US" sz="1400" dirty="0" smtClean="0"/>
              <a:t>アドレスに対して、</a:t>
            </a:r>
            <a:r>
              <a:rPr kumimoji="1" lang="en-US" altLang="ja-JP" sz="1400" dirty="0" smtClean="0"/>
              <a:t>TCP 443 (https) </a:t>
            </a:r>
            <a:r>
              <a:rPr kumimoji="1" lang="ja-JP" altLang="en-US" sz="1400" dirty="0" err="1" smtClean="0"/>
              <a:t>を開</a:t>
            </a:r>
            <a:r>
              <a:rPr kumimoji="1" lang="ja-JP" altLang="en-US" sz="1400" dirty="0" smtClean="0"/>
              <a:t>放しているか。</a:t>
            </a:r>
            <a:endParaRPr kumimoji="1" lang="en-US" altLang="ja-JP" sz="1400" dirty="0" smtClean="0"/>
          </a:p>
          <a:p>
            <a:pPr marL="342900" indent="-342900">
              <a:buFont typeface="+mj-lt"/>
              <a:buAutoNum type="arabicPeriod"/>
            </a:pPr>
            <a:r>
              <a:rPr kumimoji="1" lang="ja-JP" altLang="en-US" sz="1400" dirty="0" smtClean="0"/>
              <a:t>中継ゲートウェイから</a:t>
            </a:r>
            <a:r>
              <a:rPr kumimoji="1" lang="en-US" altLang="ja-JP" sz="1400" dirty="0" smtClean="0"/>
              <a:t/>
            </a:r>
            <a:br>
              <a:rPr kumimoji="1" lang="en-US" altLang="ja-JP" sz="1400" dirty="0" smtClean="0"/>
            </a:br>
            <a:r>
              <a:rPr kumimoji="1" lang="en-US" altLang="ja-JP" sz="1400" dirty="0" smtClean="0"/>
              <a:t>http://</a:t>
            </a:r>
            <a:r>
              <a:rPr kumimoji="1" lang="ja-JP" altLang="en-US" sz="1400" dirty="0" smtClean="0"/>
              <a:t>コントローラのグローバル</a:t>
            </a:r>
            <a:r>
              <a:rPr kumimoji="1" lang="en-US" altLang="ja-JP" sz="1400" dirty="0" smtClean="0"/>
              <a:t>IP:88/</a:t>
            </a:r>
            <a:r>
              <a:rPr kumimoji="1" lang="en-US" altLang="ja-JP" sz="1400" dirty="0" err="1" smtClean="0"/>
              <a:t>thincontrol</a:t>
            </a:r>
            <a:r>
              <a:rPr kumimoji="1" lang="en-US" altLang="ja-JP" sz="1400" dirty="0" smtClean="0"/>
              <a:t>/</a:t>
            </a:r>
            <a:br>
              <a:rPr kumimoji="1" lang="en-US" altLang="ja-JP" sz="1400" dirty="0" smtClean="0"/>
            </a:br>
            <a:r>
              <a:rPr kumimoji="1" lang="ja-JP" altLang="en-US" sz="1400" dirty="0" smtClean="0"/>
              <a:t>はアクセスできるか。確認のために、</a:t>
            </a:r>
            <a:r>
              <a:rPr kumimoji="1" lang="en-US" altLang="ja-JP" sz="1400" dirty="0" smtClean="0"/>
              <a:t/>
            </a:r>
            <a:br>
              <a:rPr kumimoji="1" lang="en-US" altLang="ja-JP" sz="1400" dirty="0" smtClean="0"/>
            </a:br>
            <a:r>
              <a:rPr kumimoji="1" lang="en-US" altLang="ja-JP" sz="1400" dirty="0" smtClean="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smtClean="0"/>
              <a:t>/</a:t>
            </a:r>
            <a:br>
              <a:rPr lang="en-US" altLang="ja-JP" sz="1400" dirty="0" smtClean="0"/>
            </a:br>
            <a:r>
              <a:rPr lang="ja-JP" altLang="en-US" sz="1400" dirty="0" smtClean="0"/>
              <a:t>と入力し、</a:t>
            </a:r>
            <a:r>
              <a:rPr lang="en-US" altLang="ja-JP" sz="1400" dirty="0" smtClean="0"/>
              <a:t>”PACK” </a:t>
            </a:r>
            <a:r>
              <a:rPr lang="ja-JP" altLang="en-US" sz="1400" dirty="0" smtClean="0"/>
              <a:t>で始まる複雑な文字列が表示されるかどうか確認すること。</a:t>
            </a:r>
            <a:endParaRPr kumimoji="1" lang="en-US" altLang="ja-JP" sz="1400" dirty="0" smtClean="0"/>
          </a:p>
          <a:p>
            <a:pPr marL="342900" indent="-342900">
              <a:buFont typeface="+mj-lt"/>
              <a:buAutoNum type="arabicPeriod"/>
            </a:pPr>
            <a:r>
              <a:rPr lang="ja-JP" altLang="en-US" sz="1400" dirty="0" smtClean="0"/>
              <a:t>コントローラ</a:t>
            </a:r>
            <a:r>
              <a:rPr lang="ja-JP" altLang="en-US" sz="1400" dirty="0"/>
              <a:t>の「システム管理者用 仮想</a:t>
            </a:r>
            <a:r>
              <a:rPr lang="ja-JP" altLang="en-US" sz="1400" dirty="0" smtClean="0"/>
              <a:t>ファイルブラウザ」の「</a:t>
            </a:r>
            <a:r>
              <a:rPr lang="en-US" altLang="ja-JP" sz="1400" dirty="0" smtClean="0"/>
              <a:t>Log/</a:t>
            </a:r>
            <a:r>
              <a:rPr lang="ja-JP" altLang="en-US" sz="1400" dirty="0" smtClean="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smtClean="0"/>
              <a:t>中継ゲートウェイを </a:t>
            </a:r>
            <a:r>
              <a:rPr lang="en-US" altLang="ja-JP" dirty="0" smtClean="0"/>
              <a:t>1 </a:t>
            </a:r>
            <a:r>
              <a:rPr lang="ja-JP" altLang="en-US" dirty="0" smtClean="0"/>
              <a:t>台構築することに成功したら、その後、同じ手順で多数の台数の中継ゲートウェイを構築することができる。</a:t>
            </a:r>
            <a:endParaRPr lang="en-US" altLang="ja-JP" dirty="0" smtClean="0"/>
          </a:p>
          <a:p>
            <a:r>
              <a:rPr kumimoji="1" lang="en-US" altLang="ja-JP" dirty="0" smtClean="0"/>
              <a:t>AWS </a:t>
            </a:r>
            <a:r>
              <a:rPr kumimoji="1" lang="ja-JP" altLang="en-US" dirty="0" smtClean="0"/>
              <a:t>上でクリーンな </a:t>
            </a:r>
            <a:r>
              <a:rPr kumimoji="1" lang="en-US" altLang="ja-JP" dirty="0" smtClean="0"/>
              <a:t>Ubuntu </a:t>
            </a:r>
            <a:r>
              <a:rPr kumimoji="1" lang="ja-JP" altLang="en-US" dirty="0" smtClean="0"/>
              <a:t>上の環境から </a:t>
            </a:r>
            <a:r>
              <a:rPr kumimoji="1" lang="en-US" altLang="ja-JP" dirty="0" smtClean="0"/>
              <a:t>SSH </a:t>
            </a:r>
            <a:r>
              <a:rPr kumimoji="1" lang="ja-JP" altLang="en-US" dirty="0" smtClean="0"/>
              <a:t>で手動で操作を行なっても、</a:t>
            </a:r>
            <a:r>
              <a:rPr kumimoji="1" lang="en-US" altLang="ja-JP" dirty="0" smtClean="0"/>
              <a:t>5 </a:t>
            </a:r>
            <a:r>
              <a:rPr kumimoji="1" lang="ja-JP" altLang="en-US" dirty="0" smtClean="0"/>
              <a:t>分くらいあれば </a:t>
            </a:r>
            <a:r>
              <a:rPr kumimoji="1" lang="en-US" altLang="ja-JP" dirty="0" smtClean="0"/>
              <a:t>1</a:t>
            </a:r>
            <a:r>
              <a:rPr kumimoji="1" lang="ja-JP" altLang="en-US" dirty="0" smtClean="0"/>
              <a:t> 台を構築することができる。</a:t>
            </a:r>
          </a:p>
          <a:p>
            <a:r>
              <a:rPr lang="en-US" altLang="ja-JP" dirty="0" smtClean="0"/>
              <a:t>AWS </a:t>
            </a:r>
            <a:r>
              <a:rPr lang="ja-JP" altLang="en-US" dirty="0" smtClean="0"/>
              <a:t>等のクラウドで、仮想マシンテンプレート </a:t>
            </a:r>
            <a:r>
              <a:rPr lang="en-US" altLang="ja-JP" dirty="0" smtClean="0"/>
              <a:t>(</a:t>
            </a:r>
            <a:r>
              <a:rPr lang="ja-JP" altLang="en-US" dirty="0" smtClean="0"/>
              <a:t>構築済みディスクイメージ</a:t>
            </a:r>
            <a:r>
              <a:rPr lang="en-US" altLang="ja-JP" dirty="0" smtClean="0"/>
              <a:t>) </a:t>
            </a:r>
            <a:r>
              <a:rPr lang="ja-JP" altLang="en-US" dirty="0" smtClean="0"/>
              <a:t>のクローンを行なうことで、</a:t>
            </a:r>
            <a:r>
              <a:rPr lang="en-US" altLang="ja-JP" dirty="0" smtClean="0"/>
              <a:t>1 </a:t>
            </a:r>
            <a:r>
              <a:rPr lang="ja-JP" altLang="en-US" dirty="0" smtClean="0"/>
              <a:t>回の操作で中継ゲートウェイを数百台程度にスケールさせることも可能である。</a:t>
            </a:r>
            <a:r>
              <a:rPr lang="en-US" altLang="ja-JP" dirty="0" smtClean="0"/>
              <a:t>AWS </a:t>
            </a:r>
            <a:r>
              <a:rPr lang="ja-JP" altLang="en-US" dirty="0" smtClean="0"/>
              <a:t>で試してみるとよい。</a:t>
            </a:r>
            <a:r>
              <a:rPr lang="en-US" altLang="ja-JP" dirty="0" smtClean="0"/>
              <a:t>(</a:t>
            </a:r>
            <a:r>
              <a:rPr lang="ja-JP" altLang="en-US" dirty="0" smtClean="0"/>
              <a:t>ただし、それに応じた </a:t>
            </a:r>
            <a:r>
              <a:rPr lang="en-US" altLang="ja-JP" dirty="0" smtClean="0"/>
              <a:t>AWS </a:t>
            </a:r>
            <a:r>
              <a:rPr lang="ja-JP" altLang="en-US" dirty="0" smtClean="0"/>
              <a:t>上の課金が発生するので、短時間のみ試すことをお勧めする。</a:t>
            </a:r>
            <a:r>
              <a:rPr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5-7. </a:t>
            </a:r>
            <a:r>
              <a:rPr kumimoji="1" lang="ja-JP" altLang="en-US" sz="3600" dirty="0" smtClean="0"/>
              <a:t>複数の中継ゲートウェイの構築と接続</a:t>
            </a:r>
            <a:endParaRPr kumimoji="1" lang="ja-JP" altLang="en-US" sz="3600" dirty="0"/>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t>数百台もの中継ゲートウェイを </a:t>
            </a:r>
            <a:r>
              <a:rPr kumimoji="1" lang="en-US" altLang="ja-JP" sz="1400" dirty="0" smtClean="0"/>
              <a:t>1 </a:t>
            </a:r>
            <a:r>
              <a:rPr kumimoji="1" lang="ja-JP" altLang="en-US" sz="1400" dirty="0" smtClean="0"/>
              <a:t>台のコントローラに接続して、負荷分散をすることができる。</a:t>
            </a:r>
            <a:endParaRPr kumimoji="1" lang="ja-JP" altLang="en-US" sz="1400" dirty="0"/>
          </a:p>
        </p:txBody>
      </p:sp>
    </p:spTree>
    <p:extLst>
      <p:ext uri="{BB962C8B-B14F-4D97-AF65-F5344CB8AC3E}">
        <p14:creationId xmlns:p14="http://schemas.microsoft.com/office/powerpoint/2010/main" val="34857512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これまでで</a:t>
            </a:r>
            <a:r>
              <a:rPr lang="ja-JP" altLang="en-US" sz="1600" dirty="0" smtClean="0"/>
              <a:t>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systemctl</a:t>
            </a:r>
            <a:r>
              <a:rPr kumimoji="1" lang="en-US" altLang="ja-JP" sz="1200" dirty="0" smtClean="0"/>
              <a:t> start </a:t>
            </a:r>
            <a:r>
              <a:rPr kumimoji="1" lang="ja-JP" altLang="en-US" sz="1200" dirty="0" smtClean="0"/>
              <a:t>デーモン名</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5-8.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2034485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6.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6-2.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a:t>
            </a:r>
            <a:r>
              <a:rPr lang="ja-JP" altLang="en-US" dirty="0" smtClean="0"/>
              <a:t>捌き終える際の、コントローラの </a:t>
            </a:r>
            <a:r>
              <a:rPr kumimoji="1" lang="en-US" altLang="ja-JP" dirty="0" smtClean="0"/>
              <a:t>CPU </a:t>
            </a:r>
            <a:r>
              <a:rPr kumimoji="1" lang="ja-JP" altLang="en-US" dirty="0" smtClean="0"/>
              <a:t>使用率はかなり低めであり、</a:t>
            </a:r>
            <a:r>
              <a:rPr kumimoji="1" lang="en-US" altLang="ja-JP" dirty="0" smtClean="0"/>
              <a:t>50% </a:t>
            </a:r>
            <a:r>
              <a:rPr kumimoji="1" lang="ja-JP" altLang="en-US" dirty="0" smtClean="0"/>
              <a:t>程度であった。</a:t>
            </a:r>
            <a:r>
              <a:rPr kumimoji="1" lang="en-US" altLang="ja-JP" dirty="0" smtClean="0"/>
              <a:t>(</a:t>
            </a:r>
            <a:r>
              <a:rPr kumimoji="1" lang="ja-JP" altLang="en-US" dirty="0" smtClean="0"/>
              <a:t>シン・テレワークシステム サーバー側でリトライ間隔をランダムに分布させているため、コントローラへの接続要求が </a:t>
            </a:r>
            <a:r>
              <a:rPr kumimoji="1" lang="en-US" altLang="ja-JP" dirty="0" smtClean="0"/>
              <a:t>100% </a:t>
            </a:r>
            <a:r>
              <a:rPr kumimoji="1" lang="ja-JP" altLang="en-US" dirty="0" smtClean="0"/>
              <a:t>に殺到することがないことが要因である。</a:t>
            </a:r>
            <a:r>
              <a:rPr kumimoji="1" lang="en-US" altLang="ja-JP" dirty="0" smtClean="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smtClean="0"/>
              <a:t>上記の素晴らしい性能を実現したサーバー </a:t>
            </a:r>
            <a:r>
              <a:rPr lang="en-US" altLang="ja-JP" dirty="0" smtClean="0"/>
              <a:t>PC </a:t>
            </a:r>
            <a:r>
              <a:rPr lang="ja-JP" altLang="en-US" dirty="0" smtClean="0"/>
              <a:t>のハードウェア・スペック </a:t>
            </a:r>
            <a:r>
              <a:rPr lang="en-US" altLang="ja-JP" dirty="0" smtClean="0"/>
              <a:t>(10-5 </a:t>
            </a:r>
            <a:r>
              <a:rPr lang="ja-JP" altLang="en-US" dirty="0" smtClean="0"/>
              <a:t>で詳述</a:t>
            </a:r>
            <a:r>
              <a:rPr lang="en-US" altLang="ja-JP" dirty="0" smtClean="0"/>
              <a:t>)</a:t>
            </a:r>
          </a:p>
          <a:p>
            <a:pPr marL="742950" lvl="1" indent="-285750">
              <a:buFont typeface="Arial" panose="020B0604020202020204" pitchFamily="34" charset="0"/>
              <a:buChar char="•"/>
            </a:pPr>
            <a:r>
              <a:rPr lang="ja-JP" altLang="en-US" dirty="0" smtClean="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smtClean="0"/>
              <a:t>コントローラのセッション・テーブルおよび接続受付処理のプログラミング上の技法として、不変リスト </a:t>
            </a:r>
            <a:r>
              <a:rPr kumimoji="1" lang="en-US" altLang="ja-JP" sz="1400" dirty="0" smtClean="0"/>
              <a:t>(Immutable List)</a:t>
            </a:r>
            <a:r>
              <a:rPr lang="ja-JP" altLang="en-US" sz="1400" dirty="0"/>
              <a:t> </a:t>
            </a:r>
            <a:r>
              <a:rPr lang="ja-JP" altLang="en-US" sz="1400" dirty="0" smtClean="0"/>
              <a:t>を使用しており、マルチスレッド・ロックフリーで </a:t>
            </a:r>
            <a:r>
              <a:rPr lang="en-US" altLang="ja-JP" sz="1400" dirty="0" smtClean="0"/>
              <a:t>(</a:t>
            </a:r>
            <a:r>
              <a:rPr lang="ja-JP" altLang="en-US" sz="1400" dirty="0" smtClean="0"/>
              <a:t>ごくわずかの </a:t>
            </a:r>
            <a:r>
              <a:rPr lang="en-US" altLang="ja-JP" sz="1400" dirty="0" smtClean="0"/>
              <a:t>Interlocked </a:t>
            </a:r>
            <a:r>
              <a:rPr lang="ja-JP" altLang="en-US" sz="1400" dirty="0" smtClean="0"/>
              <a:t>命令をのぞく</a:t>
            </a:r>
            <a:r>
              <a:rPr lang="en-US" altLang="ja-JP" sz="1400" dirty="0" smtClean="0"/>
              <a:t>) </a:t>
            </a:r>
            <a:r>
              <a:rPr lang="ja-JP" altLang="en-US" sz="1400" dirty="0" smtClean="0"/>
              <a:t>全 </a:t>
            </a:r>
            <a:r>
              <a:rPr lang="en-US" altLang="ja-JP" sz="1400" dirty="0" smtClean="0"/>
              <a:t>CPU </a:t>
            </a:r>
            <a:r>
              <a:rPr lang="ja-JP" altLang="en-US" sz="1400" dirty="0" smtClean="0"/>
              <a:t>コアを用いて処理が可能となっている。この仕組みにより、性能はコア数にほぼ正比例する。</a:t>
            </a:r>
            <a:r>
              <a:rPr lang="en-US" altLang="ja-JP" sz="1400" dirty="0" smtClean="0"/>
              <a:t>4 </a:t>
            </a:r>
            <a:r>
              <a:rPr lang="ja-JP" altLang="en-US" sz="1400" dirty="0" smtClean="0"/>
              <a:t>コアの </a:t>
            </a:r>
            <a:r>
              <a:rPr lang="en-US" altLang="ja-JP" sz="1400" dirty="0" smtClean="0"/>
              <a:t>1 </a:t>
            </a:r>
            <a:r>
              <a:rPr lang="ja-JP" altLang="en-US" sz="1400" dirty="0" smtClean="0"/>
              <a:t>万円の中古 </a:t>
            </a:r>
            <a:r>
              <a:rPr lang="en-US" altLang="ja-JP" sz="1400" dirty="0" smtClean="0"/>
              <a:t>CPU </a:t>
            </a:r>
            <a:r>
              <a:rPr lang="ja-JP" altLang="en-US" sz="1400" dirty="0" smtClean="0"/>
              <a:t>で上記の性能が出ていることから、コントローラ </a:t>
            </a:r>
            <a:r>
              <a:rPr lang="en-US" altLang="ja-JP" sz="1400" dirty="0" smtClean="0"/>
              <a:t>1 </a:t>
            </a:r>
            <a:r>
              <a:rPr lang="ja-JP" altLang="en-US" sz="1400" dirty="0" smtClean="0"/>
              <a:t>台あたりのスケーラビリティは、数十万ユーザーに増えたときでも、多コアな </a:t>
            </a:r>
            <a:r>
              <a:rPr lang="en-US" altLang="ja-JP" sz="1400" dirty="0" smtClean="0"/>
              <a:t>CPU </a:t>
            </a:r>
            <a:r>
              <a:rPr lang="ja-JP" altLang="en-US" sz="1400" dirty="0" smtClean="0"/>
              <a:t>サーバーに交換することで実現できる。さらに、後述のように、コントローラを複数台設置して処理をロードバランスすることも可能。</a:t>
            </a:r>
            <a:endParaRPr lang="en-US" altLang="ja-JP" sz="1400" dirty="0" smtClean="0"/>
          </a:p>
        </p:txBody>
      </p:sp>
    </p:spTree>
    <p:extLst>
      <p:ext uri="{BB962C8B-B14F-4D97-AF65-F5344CB8AC3E}">
        <p14:creationId xmlns:p14="http://schemas.microsoft.com/office/powerpoint/2010/main" val="2070759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b="1" u="sng" dirty="0" smtClean="0">
                <a:solidFill>
                  <a:srgbClr val="FF0000"/>
                </a:solidFill>
              </a:rPr>
              <a:t>の </a:t>
            </a:r>
            <a:r>
              <a:rPr kumimoji="1" lang="en-US" altLang="ja-JP" b="1" u="sng" dirty="0" smtClean="0">
                <a:solidFill>
                  <a:srgbClr val="FF0000"/>
                </a:solidFill>
              </a:rPr>
              <a:t>3 </a:t>
            </a:r>
            <a:r>
              <a:rPr kumimoji="1" lang="ja-JP" altLang="en-US" b="1" u="sng" dirty="0" err="1" smtClean="0">
                <a:solidFill>
                  <a:srgbClr val="FF0000"/>
                </a:solidFill>
              </a:rPr>
              <a:t>つを</a:t>
            </a:r>
            <a:r>
              <a:rPr kumimoji="1" lang="ja-JP" altLang="en-US" b="1" u="sng" dirty="0" smtClean="0">
                <a:solidFill>
                  <a:srgbClr val="FF0000"/>
                </a:solidFill>
              </a:rPr>
              <a:t>忘れずに手動でチェックし</a:t>
            </a:r>
            <a:r>
              <a:rPr kumimoji="1" lang="ja-JP" altLang="en-US" dirty="0" smtClean="0"/>
              <a:t>、インストールを開始する。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6-3.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smtClean="0"/>
              <a:t>3-5</a:t>
            </a:r>
            <a:r>
              <a:rPr lang="ja-JP" altLang="en-US" sz="2000" dirty="0" smtClean="0"/>
              <a:t>」または「</a:t>
            </a:r>
            <a:r>
              <a:rPr lang="en-US" altLang="ja-JP" sz="2000" dirty="0" smtClean="0"/>
              <a:t>4-5</a:t>
            </a:r>
            <a:r>
              <a:rPr lang="ja-JP" altLang="en-US" sz="2000" dirty="0" smtClean="0"/>
              <a:t>」の「</a:t>
            </a:r>
            <a:r>
              <a:rPr lang="en-US" altLang="ja-JP" sz="2000" dirty="0" smtClean="0"/>
              <a:t>7</a:t>
            </a:r>
            <a:r>
              <a:rPr lang="ja-JP" altLang="en-US" sz="2000" dirty="0" smtClean="0"/>
              <a:t>」の「サービスポート」の </a:t>
            </a:r>
            <a:r>
              <a:rPr lang="en-US" altLang="ja-JP" sz="2000" dirty="0" smtClean="0"/>
              <a:t>URL </a:t>
            </a:r>
            <a:r>
              <a:rPr lang="ja-JP" altLang="en-US" sz="2000" dirty="0" smtClean="0"/>
              <a:t>と同じ文字列 </a:t>
            </a:r>
            <a:r>
              <a:rPr lang="en-US" altLang="ja-JP" sz="2000" dirty="0" smtClean="0"/>
              <a:t>(</a:t>
            </a:r>
            <a:r>
              <a:rPr lang="ja-JP" altLang="en-US" sz="2000" dirty="0" smtClean="0"/>
              <a:t>すなわち、下記の文字列</a:t>
            </a:r>
            <a:r>
              <a:rPr lang="en-US" altLang="ja-JP" sz="2000" dirty="0" smtClean="0"/>
              <a:t>) </a:t>
            </a:r>
            <a:r>
              <a:rPr lang="ja-JP" altLang="en-US" sz="2000" dirty="0" smtClean="0"/>
              <a:t>に置き換える。</a:t>
            </a:r>
            <a:r>
              <a:rPr lang="en-US" altLang="ja-JP" sz="2000" dirty="0" smtClean="0"/>
              <a:t>※ URL </a:t>
            </a:r>
            <a:r>
              <a:rPr lang="ja-JP" altLang="en-US" sz="2000" dirty="0" smtClean="0"/>
              <a:t>の末尾は </a:t>
            </a:r>
            <a:r>
              <a:rPr lang="en-US" altLang="ja-JP" sz="2000" dirty="0" smtClean="0"/>
              <a:t>“/</a:t>
            </a:r>
            <a:r>
              <a:rPr lang="en-US" altLang="ja-JP" sz="2000" dirty="0" err="1" smtClean="0"/>
              <a:t>thincontrol</a:t>
            </a:r>
            <a:r>
              <a:rPr lang="en-US" altLang="ja-JP" sz="2000" dirty="0" smtClean="0"/>
              <a:t>/” </a:t>
            </a:r>
            <a:r>
              <a:rPr lang="ja-JP" altLang="en-US" sz="2000" dirty="0" smtClean="0"/>
              <a:t>である。 </a:t>
            </a:r>
            <a:r>
              <a:rPr lang="en-US" altLang="ja-JP" sz="2000" dirty="0" smtClean="0"/>
              <a:t>“/</a:t>
            </a:r>
            <a:r>
              <a:rPr lang="en-US" altLang="ja-JP" sz="2000" dirty="0" err="1" smtClean="0"/>
              <a:t>thingate</a:t>
            </a:r>
            <a:r>
              <a:rPr lang="en-US" altLang="ja-JP" sz="2000" dirty="0" smtClean="0"/>
              <a:t>/” </a:t>
            </a:r>
            <a:r>
              <a:rPr lang="ja-JP" altLang="en-US" sz="2000" dirty="0" smtClean="0"/>
              <a:t>ではないので、注意すること。</a:t>
            </a:r>
            <a:endParaRPr lang="en-US" altLang="ja-JP" sz="2000" dirty="0" smtClean="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endParaRPr lang="en-US" altLang="ja-JP" sz="1900" b="1" u="sng" dirty="0" smtClean="0">
              <a:solidFill>
                <a:srgbClr val="0000FF"/>
              </a:solidFill>
            </a:endParaRPr>
          </a:p>
          <a:p>
            <a:pPr marL="457200" indent="-457200">
              <a:lnSpc>
                <a:spcPct val="120000"/>
              </a:lnSpc>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lnSpc>
                <a:spcPct val="120000"/>
              </a:lnSpc>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6-4. </a:t>
            </a:r>
            <a:r>
              <a:rPr kumimoji="1" lang="ja-JP" altLang="en-US" dirty="0" smtClean="0"/>
              <a:t>コントローラの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6-5</a:t>
            </a:r>
            <a:r>
              <a:rPr kumimoji="1" lang="en-US" altLang="ja-JP" dirty="0" smtClean="0"/>
              <a:t>.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smtClean="0"/>
              <a:t>ビルドされたインストーラを、任意の端末にインストールし、構築し稼働しているコントローラおよび中継ゲートウェイを経由してテレワーク通信が可能となっていることを確認する。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smtClean="0"/>
              <a:t>-6. </a:t>
            </a:r>
            <a:r>
              <a:rPr kumimoji="1" lang="ja-JP" altLang="en-US" sz="2800" dirty="0" smtClean="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smtClean="0"/>
              <a:t>以下の挙動の正常性を、一通り確認する。</a:t>
            </a:r>
            <a:endParaRPr kumimoji="1" lang="en-US" altLang="ja-JP" sz="2000" dirty="0" smtClean="0"/>
          </a:p>
          <a:p>
            <a:pPr marL="514350" indent="-514350">
              <a:buFont typeface="+mj-lt"/>
              <a:buAutoNum type="arabicPeriod"/>
            </a:pPr>
            <a:r>
              <a:rPr kumimoji="1" lang="en-US" altLang="ja-JP" sz="2000" dirty="0" smtClean="0"/>
              <a:t>1 </a:t>
            </a:r>
            <a:r>
              <a:rPr kumimoji="1" lang="ja-JP" altLang="en-US" sz="2000" dirty="0" smtClean="0"/>
              <a:t>台以上の </a:t>
            </a:r>
            <a:r>
              <a:rPr kumimoji="1" lang="en-US" altLang="ja-JP" sz="2000" dirty="0" smtClean="0"/>
              <a:t>PC </a:t>
            </a:r>
            <a:r>
              <a:rPr kumimoji="1" lang="ja-JP" altLang="en-US" sz="2000" dirty="0" smtClean="0"/>
              <a:t>で「シン・テレワークシステム サーバー」を起動し、中継システムへの接続が完了すること。</a:t>
            </a:r>
            <a:endParaRPr kumimoji="1" lang="en-US" altLang="ja-JP" sz="2000" dirty="0" smtClean="0"/>
          </a:p>
          <a:p>
            <a:pPr marL="514350" indent="-514350">
              <a:buFont typeface="+mj-lt"/>
              <a:buAutoNum type="arabicPeriod"/>
            </a:pPr>
            <a:r>
              <a:rPr kumimoji="1" lang="ja-JP" altLang="en-US" sz="2000" dirty="0" smtClean="0"/>
              <a:t>「サーバー設定ツール」から、「コンピュータ </a:t>
            </a:r>
            <a:r>
              <a:rPr kumimoji="1" lang="en-US" altLang="ja-JP" sz="2000" dirty="0" smtClean="0"/>
              <a:t>ID</a:t>
            </a:r>
            <a:r>
              <a:rPr kumimoji="1" lang="ja-JP" altLang="en-US" sz="2000" dirty="0" smtClean="0"/>
              <a:t>」の変更が可能であること。</a:t>
            </a:r>
            <a:endParaRPr kumimoji="1" lang="en-US" altLang="ja-JP" sz="2000" dirty="0" smtClean="0"/>
          </a:p>
          <a:p>
            <a:pPr marL="514350" indent="-514350">
              <a:buFont typeface="+mj-lt"/>
              <a:buAutoNum type="arabicPeriod"/>
            </a:pPr>
            <a:r>
              <a:rPr kumimoji="1" lang="ja-JP" altLang="en-US" sz="2000" dirty="0" smtClean="0"/>
              <a:t>別の </a:t>
            </a:r>
            <a:r>
              <a:rPr kumimoji="1" lang="en-US" altLang="ja-JP" sz="2000" dirty="0" smtClean="0"/>
              <a:t>PC </a:t>
            </a:r>
            <a:r>
              <a:rPr kumimoji="1" lang="ja-JP" altLang="en-US" sz="2000" dirty="0" smtClean="0"/>
              <a:t>上の「シン・テレワークシステム クライアント」から、</a:t>
            </a:r>
            <a:r>
              <a:rPr lang="ja-JP" altLang="en-US" sz="2000" dirty="0"/>
              <a:t>中継システムを経由して</a:t>
            </a:r>
            <a:r>
              <a:rPr lang="ja-JP" altLang="en-US" sz="2000" dirty="0" smtClean="0"/>
              <a:t>、</a:t>
            </a:r>
            <a:r>
              <a:rPr lang="ja-JP" altLang="en-US" sz="2000" dirty="0"/>
              <a:t> 「シン・テレワークシステム サーバー</a:t>
            </a:r>
            <a:r>
              <a:rPr lang="ja-JP" altLang="en-US" sz="2000" dirty="0" smtClean="0"/>
              <a:t>」にリモートアクセスできること。</a:t>
            </a:r>
            <a:endParaRPr lang="en-US" altLang="ja-JP" sz="2000" dirty="0" smtClean="0"/>
          </a:p>
          <a:p>
            <a:pPr marL="514350" indent="-514350">
              <a:buFont typeface="+mj-lt"/>
              <a:buAutoNum type="arabicPeriod"/>
            </a:pPr>
            <a:r>
              <a:rPr kumimoji="1" lang="ja-JP" altLang="en-US" sz="2000" dirty="0" smtClean="0"/>
              <a:t>コントローラ管理画面の「セッション一覧」で、接続されているサーバーの一覧が、中継ゲートウェイ毎に表示されること。</a:t>
            </a:r>
            <a:endParaRPr kumimoji="1" lang="en-US" altLang="ja-JP" sz="2000" dirty="0" smtClean="0"/>
          </a:p>
          <a:p>
            <a:pPr marL="514350" indent="-514350">
              <a:buFont typeface="+mj-lt"/>
              <a:buAutoNum type="arabicPeriod"/>
            </a:pPr>
            <a:r>
              <a:rPr lang="ja-JP" altLang="en-US" sz="2000" dirty="0"/>
              <a:t>コントローラ管理画面の</a:t>
            </a:r>
            <a:r>
              <a:rPr lang="ja-JP" altLang="en-US" sz="2000" dirty="0" smtClean="0"/>
              <a:t>「登録済みサーバー一覧」で、コントローラに登録されている </a:t>
            </a:r>
            <a:r>
              <a:rPr lang="en-US" altLang="ja-JP" sz="2000" dirty="0" smtClean="0"/>
              <a:t>(1 </a:t>
            </a:r>
            <a:r>
              <a:rPr lang="ja-JP" altLang="en-US" sz="2000" dirty="0" smtClean="0"/>
              <a:t>回でも起動したことがある</a:t>
            </a:r>
            <a:r>
              <a:rPr lang="en-US" altLang="ja-JP" sz="2000" dirty="0" smtClean="0"/>
              <a:t>) </a:t>
            </a:r>
            <a:r>
              <a:rPr lang="ja-JP" altLang="en-US" sz="2000" dirty="0" smtClean="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smtClean="0">
                <a:solidFill>
                  <a:srgbClr val="FF0000"/>
                </a:solidFill>
              </a:rPr>
              <a:t>コンピュータ </a:t>
            </a:r>
            <a:r>
              <a:rPr kumimoji="1" lang="en-US" altLang="ja-JP" dirty="0" smtClean="0">
                <a:solidFill>
                  <a:srgbClr val="FF0000"/>
                </a:solidFill>
              </a:rPr>
              <a:t>ID </a:t>
            </a:r>
            <a:r>
              <a:rPr kumimoji="1" lang="ja-JP" altLang="en-US" dirty="0" smtClean="0">
                <a:solidFill>
                  <a:srgbClr val="FF0000"/>
                </a:solidFill>
              </a:rPr>
              <a:t>の変更が可能か</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smtClean="0">
                <a:solidFill>
                  <a:srgbClr val="FF0000"/>
                </a:solidFill>
              </a:rPr>
              <a:t>中継ゲートウェイごとに受け持っているサーバーのセッションがほぼリアルタイムで表示されるか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7. </a:t>
            </a:r>
            <a:r>
              <a:rPr kumimoji="1" lang="ja-JP" altLang="en-US" sz="6600" dirty="0" smtClean="0"/>
              <a:t>コントローラの冗長化</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smtClean="0"/>
              <a:t>1 </a:t>
            </a:r>
            <a:r>
              <a:rPr kumimoji="1" lang="ja-JP" altLang="en-US" dirty="0" smtClean="0"/>
              <a:t>台のコントローラがダウンしても全機能が稼働し続けることを実現する。</a:t>
            </a:r>
          </a:p>
          <a:p>
            <a:r>
              <a:rPr kumimoji="1" lang="ja-JP" altLang="en-US" dirty="0" smtClean="0"/>
              <a:t>また、データベースがダウンしてもほとんどの機能が</a:t>
            </a:r>
            <a:r>
              <a:rPr lang="ja-JP" altLang="en-US" dirty="0" smtClean="0"/>
              <a:t>稼働</a:t>
            </a:r>
            <a:r>
              <a:rPr lang="ja-JP" altLang="en-US" dirty="0"/>
              <a:t>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smtClean="0"/>
              <a:t>第 </a:t>
            </a:r>
            <a:r>
              <a:rPr kumimoji="1" lang="en-US" altLang="ja-JP" b="1" dirty="0" smtClean="0"/>
              <a:t>6 </a:t>
            </a:r>
            <a:r>
              <a:rPr kumimoji="1" lang="ja-JP" altLang="en-US" b="1" dirty="0" smtClean="0"/>
              <a:t>章までで、以下のシステムを構築する方法を説明した。</a:t>
            </a:r>
          </a:p>
          <a:p>
            <a:pPr lvl="1"/>
            <a:r>
              <a:rPr kumimoji="1" lang="ja-JP" altLang="en-US" sz="2800" dirty="0" smtClean="0"/>
              <a:t>コントローラ </a:t>
            </a:r>
            <a:r>
              <a:rPr kumimoji="1" lang="en-US" altLang="ja-JP" sz="2800" dirty="0" smtClean="0"/>
              <a:t>× 1 </a:t>
            </a:r>
            <a:r>
              <a:rPr kumimoji="1" lang="ja-JP" altLang="en-US" sz="2800" dirty="0" smtClean="0"/>
              <a:t>台、</a:t>
            </a:r>
            <a:r>
              <a:rPr lang="ja-JP" altLang="en-US" sz="2800" dirty="0"/>
              <a:t>中継</a:t>
            </a:r>
            <a:r>
              <a:rPr kumimoji="1" lang="ja-JP" altLang="en-US" sz="2800" dirty="0" smtClean="0"/>
              <a:t>ゲートウェイ </a:t>
            </a:r>
            <a:r>
              <a:rPr kumimoji="1" lang="en-US" altLang="ja-JP" sz="2800" dirty="0" smtClean="0"/>
              <a:t>×</a:t>
            </a:r>
            <a:r>
              <a:rPr kumimoji="1" lang="ja-JP" altLang="en-US" sz="2800" dirty="0" smtClean="0"/>
              <a:t> 複数台</a:t>
            </a:r>
            <a:endParaRPr kumimoji="1" lang="ja-JP" altLang="en-US" sz="2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第 </a:t>
            </a:r>
            <a:r>
              <a:rPr lang="en-US" altLang="ja-JP" b="1" dirty="0" smtClean="0"/>
              <a:t>7 </a:t>
            </a:r>
            <a:r>
              <a:rPr lang="ja-JP" altLang="en-US" b="1" dirty="0" smtClean="0"/>
              <a:t>章では、以下の冗長システムを構築する手法を述べる。</a:t>
            </a:r>
            <a:endParaRPr lang="en-US" altLang="ja-JP" b="1" dirty="0" smtClean="0"/>
          </a:p>
          <a:p>
            <a:pPr lvl="1"/>
            <a:r>
              <a:rPr lang="ja-JP" altLang="en-US" sz="2800" dirty="0" smtClean="0"/>
              <a:t>コントローラ </a:t>
            </a:r>
            <a:r>
              <a:rPr lang="en-US" altLang="ja-JP" sz="2800" dirty="0" smtClean="0"/>
              <a:t>× </a:t>
            </a:r>
            <a:r>
              <a:rPr lang="ja-JP" altLang="en-US" sz="2800" dirty="0" smtClean="0"/>
              <a:t>複数台、</a:t>
            </a:r>
            <a:r>
              <a:rPr lang="ja-JP" altLang="en-US" sz="2800" dirty="0"/>
              <a:t>中継</a:t>
            </a:r>
            <a:r>
              <a:rPr lang="ja-JP" altLang="en-US" sz="2800" dirty="0" smtClean="0"/>
              <a:t>ゲートウェイ </a:t>
            </a:r>
            <a:r>
              <a:rPr lang="en-US" altLang="ja-JP" sz="2800" dirty="0" smtClean="0"/>
              <a:t>× </a:t>
            </a:r>
            <a:r>
              <a:rPr lang="ja-JP" altLang="en-US" sz="2800" dirty="0" smtClean="0"/>
              <a:t>複数台</a:t>
            </a:r>
            <a:endParaRPr lang="ja-JP" altLang="en-US" sz="2800" dirty="0"/>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smtClean="0"/>
              <a:t>↑ データベースは、単一である必要がある。</a:t>
            </a:r>
            <a:endParaRPr kumimoji="1" lang="en-US" altLang="ja-JP" sz="1200" dirty="0" smtClean="0"/>
          </a:p>
          <a:p>
            <a:r>
              <a:rPr kumimoji="1" lang="ja-JP" altLang="en-US" sz="1200" dirty="0" smtClean="0"/>
              <a:t>コントローラ </a:t>
            </a:r>
            <a:r>
              <a:rPr kumimoji="1" lang="en-US" altLang="ja-JP" sz="1200" dirty="0" smtClean="0"/>
              <a:t>1, </a:t>
            </a:r>
            <a:r>
              <a:rPr kumimoji="1" lang="ja-JP" altLang="en-US" sz="1200" dirty="0" smtClean="0"/>
              <a:t>コントローラ </a:t>
            </a:r>
            <a:r>
              <a:rPr kumimoji="1" lang="en-US" altLang="ja-JP" sz="1200" dirty="0" smtClean="0"/>
              <a:t>2</a:t>
            </a:r>
          </a:p>
          <a:p>
            <a:r>
              <a:rPr kumimoji="1" lang="ja-JP" altLang="en-US" sz="1200" dirty="0" smtClean="0"/>
              <a:t>のいずれかと同一ホスト上でもよいし、データベース専用のホストを立ててもよい。</a:t>
            </a:r>
            <a:endParaRPr kumimoji="1" lang="ja-JP" altLang="en-US" sz="1200" dirty="0"/>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smtClean="0"/>
              <a:t>この方式では、コントローラノードがダウンすると、新たなセッションが確立できなくなるという問題があった。</a:t>
            </a:r>
            <a:endParaRPr kumimoji="1" lang="ja-JP" altLang="en-US" dirty="0"/>
          </a:p>
        </p:txBody>
      </p:sp>
    </p:spTree>
    <p:extLst>
      <p:ext uri="{BB962C8B-B14F-4D97-AF65-F5344CB8AC3E}">
        <p14:creationId xmlns:p14="http://schemas.microsoft.com/office/powerpoint/2010/main" val="22225225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a:t>
            </a:r>
            <a:r>
              <a:rPr lang="ja-JP" altLang="en-US" sz="2000" b="1" dirty="0" smtClean="0"/>
              <a:t>冗長</a:t>
            </a:r>
            <a:endParaRPr lang="en-US" altLang="ja-JP" sz="2000" b="1" dirty="0" smtClean="0"/>
          </a:p>
          <a:p>
            <a:pPr lvl="1">
              <a:lnSpc>
                <a:spcPct val="110000"/>
              </a:lnSpc>
            </a:pPr>
            <a:r>
              <a:rPr kumimoji="1" lang="en-US" altLang="ja-JP" sz="1800" dirty="0" smtClean="0"/>
              <a:t>VM </a:t>
            </a:r>
            <a:r>
              <a:rPr kumimoji="1" lang="ja-JP" altLang="en-US" sz="1800" dirty="0" smtClean="0"/>
              <a:t>基盤を構成するハードウェアが故障する等して </a:t>
            </a:r>
            <a:r>
              <a:rPr kumimoji="1" lang="en-US" altLang="ja-JP" sz="1800" dirty="0" smtClean="0"/>
              <a:t>VM </a:t>
            </a:r>
            <a:r>
              <a:rPr kumimoji="1" lang="ja-JP" altLang="en-US" sz="1800" dirty="0" err="1" smtClean="0"/>
              <a:t>が停</a:t>
            </a:r>
            <a:r>
              <a:rPr kumimoji="1" lang="ja-JP" altLang="en-US" sz="1800" dirty="0" smtClean="0"/>
              <a:t>止した場合に、自動的に別のハードウェアで同 </a:t>
            </a:r>
            <a:r>
              <a:rPr kumimoji="1" lang="en-US" altLang="ja-JP" sz="1800" dirty="0" smtClean="0"/>
              <a:t>VM </a:t>
            </a:r>
            <a:r>
              <a:rPr kumimoji="1" lang="ja-JP" altLang="en-US" sz="1800" dirty="0" smtClean="0"/>
              <a:t>を起動する手法。</a:t>
            </a:r>
            <a:endParaRPr kumimoji="1" lang="en-US" altLang="ja-JP" sz="1800" dirty="0" smtClean="0"/>
          </a:p>
          <a:p>
            <a:pPr lvl="1">
              <a:lnSpc>
                <a:spcPct val="110000"/>
              </a:lnSpc>
            </a:pPr>
            <a:r>
              <a:rPr kumimoji="1" lang="ja-JP" altLang="en-US" sz="1800" dirty="0" smtClean="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smtClean="0"/>
          </a:p>
          <a:p>
            <a:pPr lvl="1">
              <a:lnSpc>
                <a:spcPct val="110000"/>
              </a:lnSpc>
            </a:pPr>
            <a:r>
              <a:rPr kumimoji="1" lang="ja-JP" altLang="en-US" sz="1800" dirty="0" smtClean="0"/>
              <a:t>たとえば、</a:t>
            </a:r>
            <a:r>
              <a:rPr kumimoji="1" lang="en-US" altLang="ja-JP" sz="1800" dirty="0" smtClean="0"/>
              <a:t>AWS </a:t>
            </a:r>
            <a:r>
              <a:rPr kumimoji="1" lang="ja-JP" altLang="en-US" sz="1800" dirty="0" smtClean="0"/>
              <a:t>や </a:t>
            </a:r>
            <a:r>
              <a:rPr kumimoji="1" lang="en-US" altLang="ja-JP" sz="1800" dirty="0" smtClean="0"/>
              <a:t>Azure </a:t>
            </a:r>
            <a:r>
              <a:rPr kumimoji="1" lang="ja-JP" altLang="en-US" sz="1800" dirty="0" smtClean="0"/>
              <a:t>等に </a:t>
            </a:r>
            <a:r>
              <a:rPr kumimoji="1" lang="en-US" altLang="ja-JP" sz="1800" dirty="0" smtClean="0"/>
              <a:t>VM </a:t>
            </a:r>
            <a:r>
              <a:rPr kumimoji="1" lang="ja-JP" altLang="en-US" sz="1800" dirty="0" smtClean="0"/>
              <a:t>を作成し、ハードウェア故障時には自動的に </a:t>
            </a:r>
            <a:r>
              <a:rPr kumimoji="1" lang="en-US" altLang="ja-JP" sz="1800" dirty="0" smtClean="0"/>
              <a:t>Amazon </a:t>
            </a:r>
            <a:r>
              <a:rPr kumimoji="1" lang="ja-JP" altLang="en-US" sz="1800" dirty="0" smtClean="0"/>
              <a:t>や </a:t>
            </a:r>
            <a:r>
              <a:rPr kumimoji="1" lang="en-US" altLang="ja-JP" sz="1800" dirty="0" smtClean="0"/>
              <a:t>Microsoft </a:t>
            </a:r>
            <a:r>
              <a:rPr kumimoji="1" lang="ja-JP" altLang="en-US" sz="1800" dirty="0" smtClean="0"/>
              <a:t>によって別ハードウェアで </a:t>
            </a:r>
            <a:r>
              <a:rPr kumimoji="1" lang="en-US" altLang="ja-JP" sz="1800" dirty="0" smtClean="0"/>
              <a:t>VM </a:t>
            </a:r>
            <a:r>
              <a:rPr kumimoji="1" lang="ja-JP" altLang="en-US" sz="1800" dirty="0" smtClean="0"/>
              <a:t>が再開されることに頼る方法もこの一種である。</a:t>
            </a:r>
          </a:p>
          <a:p>
            <a:pPr lvl="1">
              <a:lnSpc>
                <a:spcPct val="110000"/>
              </a:lnSpc>
            </a:pPr>
            <a:r>
              <a:rPr kumimoji="1" lang="ja-JP" altLang="en-US" sz="1800" dirty="0" smtClean="0"/>
              <a:t>また、オンプレミスで </a:t>
            </a:r>
            <a:r>
              <a:rPr kumimoji="1" lang="en-US" altLang="ja-JP" sz="1800" dirty="0" smtClean="0"/>
              <a:t>VMware</a:t>
            </a:r>
            <a:r>
              <a:rPr kumimoji="1" lang="ja-JP" altLang="en-US" sz="1800" dirty="0" smtClean="0"/>
              <a:t> や </a:t>
            </a:r>
            <a:r>
              <a:rPr kumimoji="1" lang="en-US" altLang="ja-JP" sz="1800" dirty="0" smtClean="0"/>
              <a:t>Hyper-V </a:t>
            </a:r>
            <a:r>
              <a:rPr kumimoji="1" lang="ja-JP" altLang="en-US" sz="1800" dirty="0" smtClean="0"/>
              <a:t>の </a:t>
            </a:r>
            <a:r>
              <a:rPr kumimoji="1" lang="en-US" altLang="ja-JP" sz="1800" dirty="0" smtClean="0"/>
              <a:t>HA </a:t>
            </a:r>
            <a:r>
              <a:rPr kumimoji="1" lang="ja-JP" altLang="en-US" sz="1800" dirty="0" smtClean="0"/>
              <a:t>機能を用いる方法もこの一種である。</a:t>
            </a:r>
            <a:endParaRPr kumimoji="1" lang="en-US" altLang="ja-JP" sz="1800" dirty="0" smtClean="0"/>
          </a:p>
          <a:p>
            <a:pPr lvl="1">
              <a:lnSpc>
                <a:spcPct val="110000"/>
              </a:lnSpc>
            </a:pPr>
            <a:r>
              <a:rPr lang="en-US" altLang="ja-JP" sz="1800" dirty="0" smtClean="0"/>
              <a:t>VM </a:t>
            </a:r>
            <a:r>
              <a:rPr lang="ja-JP" altLang="en-US" sz="1800" dirty="0" smtClean="0"/>
              <a:t>基盤レベルの冗長については、その責任が </a:t>
            </a:r>
            <a:r>
              <a:rPr lang="en-US" altLang="ja-JP" sz="1800" dirty="0" smtClean="0"/>
              <a:t>VM </a:t>
            </a:r>
            <a:r>
              <a:rPr lang="ja-JP" altLang="en-US" sz="1800" dirty="0" smtClean="0"/>
              <a:t>基盤側にある。</a:t>
            </a:r>
            <a:endParaRPr lang="en-US" altLang="ja-JP" sz="1800" dirty="0" smtClean="0"/>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VM </a:t>
            </a:r>
            <a:r>
              <a:rPr kumimoji="1" lang="ja-JP" altLang="en-US" sz="1800" b="1" dirty="0" smtClean="0">
                <a:solidFill>
                  <a:srgbClr val="FF0000"/>
                </a:solidFill>
              </a:rPr>
              <a:t>基盤レベルの冗長にはコストがかかり、また、</a:t>
            </a:r>
            <a:r>
              <a:rPr kumimoji="1" lang="en-US" altLang="ja-JP" sz="1800" b="1" dirty="0" smtClean="0">
                <a:solidFill>
                  <a:srgbClr val="FF0000"/>
                </a:solidFill>
              </a:rPr>
              <a:t>VM </a:t>
            </a:r>
            <a:r>
              <a:rPr kumimoji="1" lang="ja-JP" altLang="en-US" sz="1800" b="1" dirty="0" smtClean="0">
                <a:solidFill>
                  <a:srgbClr val="FF0000"/>
                </a:solidFill>
              </a:rPr>
              <a:t>基盤側の不具合で正常に動作しない場合もある。</a:t>
            </a:r>
            <a:r>
              <a:rPr kumimoji="1" lang="en-US" altLang="ja-JP" sz="1800" b="1" dirty="0" smtClean="0">
                <a:solidFill>
                  <a:srgbClr val="FF0000"/>
                </a:solidFill>
              </a:rPr>
              <a:t/>
            </a:r>
            <a:br>
              <a:rPr kumimoji="1" lang="en-US" altLang="ja-JP" sz="1800" b="1" dirty="0" smtClean="0">
                <a:solidFill>
                  <a:srgbClr val="FF0000"/>
                </a:solidFill>
              </a:rPr>
            </a:br>
            <a:r>
              <a:rPr kumimoji="1" lang="en-US" altLang="ja-JP" sz="1800" b="1" dirty="0" smtClean="0">
                <a:solidFill>
                  <a:srgbClr val="FF0000"/>
                </a:solidFill>
              </a:rPr>
              <a:t>VM </a:t>
            </a:r>
            <a:r>
              <a:rPr kumimoji="1" lang="ja-JP" altLang="en-US" sz="1800" b="1" dirty="0" smtClean="0">
                <a:solidFill>
                  <a:srgbClr val="FF0000"/>
                </a:solidFill>
              </a:rPr>
              <a:t>基盤の </a:t>
            </a:r>
            <a:r>
              <a:rPr kumimoji="1" lang="en-US" altLang="ja-JP" sz="1800" b="1" dirty="0" smtClean="0">
                <a:solidFill>
                  <a:srgbClr val="FF0000"/>
                </a:solidFill>
              </a:rPr>
              <a:t>HA </a:t>
            </a:r>
            <a:r>
              <a:rPr kumimoji="1" lang="ja-JP" altLang="en-US" sz="1800" b="1" dirty="0" smtClean="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smtClean="0">
              <a:solidFill>
                <a:srgbClr val="FF0000"/>
              </a:solidFill>
            </a:endParaRPr>
          </a:p>
          <a:p>
            <a:pPr>
              <a:lnSpc>
                <a:spcPct val="110000"/>
              </a:lnSpc>
            </a:pPr>
            <a:r>
              <a:rPr kumimoji="1" lang="ja-JP" altLang="en-US" sz="2000" b="1" dirty="0" smtClean="0"/>
              <a:t>シン・テレワークシステムのレベルでの冗長</a:t>
            </a:r>
            <a:endParaRPr kumimoji="1" lang="en-US" altLang="ja-JP" sz="2000" b="1" dirty="0" smtClean="0"/>
          </a:p>
          <a:p>
            <a:pPr lvl="1">
              <a:lnSpc>
                <a:spcPct val="110000"/>
              </a:lnSpc>
            </a:pPr>
            <a:r>
              <a:rPr kumimoji="1" lang="ja-JP" altLang="en-US" sz="1800" b="1" dirty="0" smtClean="0"/>
              <a:t>シン・テレワークシステムのハイパースケール版の仕組みにより、コントローラの冗長が可能である。</a:t>
            </a:r>
            <a:endParaRPr kumimoji="1" lang="en-US" altLang="ja-JP" sz="1800" b="1" dirty="0" smtClean="0"/>
          </a:p>
          <a:p>
            <a:pPr lvl="1">
              <a:lnSpc>
                <a:spcPct val="110000"/>
              </a:lnSpc>
            </a:pPr>
            <a:r>
              <a:rPr kumimoji="1" lang="ja-JP" altLang="en-US" sz="1800" b="1" dirty="0" smtClean="0"/>
              <a:t>コントローラおよび中継ゲートウェイにおける設定が必要である。</a:t>
            </a:r>
          </a:p>
          <a:p>
            <a:pPr lvl="1">
              <a:lnSpc>
                <a:spcPct val="110000"/>
              </a:lnSpc>
            </a:pPr>
            <a:r>
              <a:rPr kumimoji="1" lang="ja-JP" altLang="en-US" sz="1800" b="1" dirty="0" smtClean="0"/>
              <a:t>特定の </a:t>
            </a:r>
            <a:r>
              <a:rPr kumimoji="1" lang="en-US" altLang="ja-JP" sz="1800" b="1" dirty="0" smtClean="0"/>
              <a:t>VM </a:t>
            </a:r>
            <a:r>
              <a:rPr kumimoji="1" lang="ja-JP" altLang="en-US" sz="1800" b="1" dirty="0" smtClean="0"/>
              <a:t>基盤に依存することなく、冗長を実現できる。コストも安価である。</a:t>
            </a:r>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a:t>
            </a:r>
            <a:r>
              <a:rPr kumimoji="1" lang="ja-JP" altLang="en-US" sz="1800" b="1" dirty="0" smtClean="0">
                <a:solidFill>
                  <a:srgbClr val="FF0000"/>
                </a:solidFill>
              </a:rPr>
              <a:t>シン・テレワークシステム側の冗長機能に不具合がある場合、非常時に期待どおりに動作しない場合がある。</a:t>
            </a:r>
            <a:r>
              <a:rPr lang="en-US" altLang="ja-JP" sz="1800" b="1" dirty="0">
                <a:solidFill>
                  <a:srgbClr val="FF0000"/>
                </a:solidFill>
              </a:rPr>
              <a:t/>
            </a:r>
            <a:br>
              <a:rPr lang="en-US" altLang="ja-JP" sz="1800" b="1" dirty="0">
                <a:solidFill>
                  <a:srgbClr val="FF0000"/>
                </a:solidFill>
              </a:rPr>
            </a:br>
            <a:r>
              <a:rPr lang="ja-JP" altLang="en-US" sz="1800" b="1" dirty="0" smtClean="0">
                <a:solidFill>
                  <a:srgbClr val="FF0000"/>
                </a:solidFill>
              </a:rPr>
              <a:t>また、仮に</a:t>
            </a:r>
            <a:r>
              <a:rPr lang="ja-JP" altLang="en-US" sz="1800" b="1" dirty="0">
                <a:solidFill>
                  <a:srgbClr val="FF0000"/>
                </a:solidFill>
              </a:rPr>
              <a:t>シン・テレワークシステム側の冗長</a:t>
            </a:r>
            <a:r>
              <a:rPr lang="ja-JP" altLang="en-US" sz="1800" b="1" dirty="0" smtClean="0">
                <a:solidFill>
                  <a:srgbClr val="FF0000"/>
                </a:solidFill>
              </a:rPr>
              <a:t>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smtClean="0"/>
              <a:t>コントローラの冗長には、</a:t>
            </a:r>
            <a:r>
              <a:rPr kumimoji="1" lang="en-US" altLang="ja-JP" sz="2400" b="1" dirty="0" smtClean="0"/>
              <a:t>VM </a:t>
            </a:r>
            <a:r>
              <a:rPr kumimoji="1" lang="ja-JP" altLang="en-US" sz="2400" b="1" dirty="0" smtClean="0"/>
              <a:t>基盤レイヤでの冗長と、シン・テレワークシステムの</a:t>
            </a:r>
            <a:r>
              <a:rPr lang="ja-JP" altLang="en-US" sz="2400" b="1" dirty="0"/>
              <a:t>レイヤ</a:t>
            </a:r>
            <a:r>
              <a:rPr kumimoji="1" lang="ja-JP" altLang="en-US" sz="2400" b="1" dirty="0" smtClean="0"/>
              <a:t>での冗長の </a:t>
            </a:r>
            <a:r>
              <a:rPr kumimoji="1" lang="en-US" altLang="ja-JP" sz="2400" b="1" dirty="0" smtClean="0"/>
              <a:t>2 </a:t>
            </a:r>
            <a:r>
              <a:rPr kumimoji="1" lang="ja-JP" altLang="en-US" sz="2400" b="1" dirty="0" err="1" smtClean="0"/>
              <a:t>つの</a:t>
            </a:r>
            <a:r>
              <a:rPr kumimoji="1" lang="ja-JP" altLang="en-US" sz="2400" b="1" dirty="0" smtClean="0"/>
              <a:t>戦略がある。</a:t>
            </a:r>
            <a:endParaRPr kumimoji="1" lang="ja-JP" altLang="en-US" sz="2400" b="1" dirty="0"/>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smtClean="0">
                <a:solidFill>
                  <a:srgbClr val="0070C0"/>
                </a:solidFill>
              </a:rPr>
              <a:t>冗長機能は、ハードウェア、ネットワーク、</a:t>
            </a:r>
            <a:r>
              <a:rPr kumimoji="1" lang="en-US" altLang="ja-JP" sz="1200" b="1" dirty="0" smtClean="0">
                <a:solidFill>
                  <a:srgbClr val="0070C0"/>
                </a:solidFill>
              </a:rPr>
              <a:t>OS</a:t>
            </a:r>
            <a:r>
              <a:rPr kumimoji="1" lang="ja-JP" altLang="en-US" sz="1200" b="1" dirty="0" err="1" smtClean="0">
                <a:solidFill>
                  <a:srgbClr val="0070C0"/>
                </a:solidFill>
              </a:rPr>
              <a:t>、</a:t>
            </a:r>
            <a:r>
              <a:rPr kumimoji="1" lang="en-US" altLang="ja-JP" sz="1200" b="1" dirty="0" smtClean="0">
                <a:solidFill>
                  <a:srgbClr val="0070C0"/>
                </a:solidFill>
              </a:rPr>
              <a:t>VM </a:t>
            </a:r>
            <a:r>
              <a:rPr kumimoji="1" lang="ja-JP" altLang="en-US" sz="1200" b="1" dirty="0" smtClean="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smtClean="0">
                <a:solidFill>
                  <a:srgbClr val="0070C0"/>
                </a:solidFill>
              </a:rPr>
              <a:t>(</a:t>
            </a:r>
            <a:r>
              <a:rPr lang="ja-JP" altLang="en-US" sz="1200" b="1" dirty="0" smtClean="0">
                <a:solidFill>
                  <a:srgbClr val="0070C0"/>
                </a:solidFill>
              </a:rPr>
              <a:t>利益があるところには、必ずリスクがある。</a:t>
            </a:r>
            <a:r>
              <a:rPr lang="en-US" altLang="ja-JP" sz="1200" b="1" dirty="0" smtClean="0">
                <a:solidFill>
                  <a:srgbClr val="0070C0"/>
                </a:solidFill>
              </a:rPr>
              <a:t>)</a:t>
            </a:r>
            <a:r>
              <a:rPr kumimoji="1" lang="en-US" altLang="ja-JP" sz="1200" b="1" dirty="0" smtClean="0">
                <a:solidFill>
                  <a:srgbClr val="0070C0"/>
                </a:solidFill>
              </a:rPr>
              <a:t> VM </a:t>
            </a:r>
            <a:r>
              <a:rPr kumimoji="1" lang="ja-JP" altLang="en-US" sz="1200" b="1" dirty="0" smtClean="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smtClean="0">
              <a:solidFill>
                <a:srgbClr val="0070C0"/>
              </a:solidFill>
            </a:endParaRPr>
          </a:p>
          <a:p>
            <a:r>
              <a:rPr kumimoji="1" lang="ja-JP" altLang="en-US" sz="1200" b="1" dirty="0" smtClean="0"/>
              <a:t>なお、第 </a:t>
            </a:r>
            <a:r>
              <a:rPr kumimoji="1" lang="en-US" altLang="ja-JP" sz="1200" b="1" dirty="0" smtClean="0"/>
              <a:t>10 </a:t>
            </a:r>
            <a:r>
              <a:rPr kumimoji="1" lang="ja-JP" altLang="en-US" sz="1200" b="1" dirty="0" smtClean="0"/>
              <a:t>章で述べるとおり、「シン・テレワークシステム」のパブリック版 </a:t>
            </a:r>
            <a:r>
              <a:rPr kumimoji="1" lang="en-US" altLang="ja-JP" sz="1200" b="1" dirty="0" smtClean="0"/>
              <a:t>(</a:t>
            </a:r>
            <a:r>
              <a:rPr kumimoji="1" lang="en-US" altLang="ja-JP" sz="1200" b="1" dirty="0" smtClean="0"/>
              <a:t>2021 </a:t>
            </a:r>
            <a:r>
              <a:rPr kumimoji="1" lang="ja-JP" altLang="en-US" sz="1200" b="1" dirty="0" smtClean="0"/>
              <a:t>年 </a:t>
            </a:r>
            <a:r>
              <a:rPr kumimoji="1" lang="en-US" altLang="ja-JP" sz="1200" b="1" dirty="0" smtClean="0"/>
              <a:t>8 </a:t>
            </a:r>
            <a:r>
              <a:rPr kumimoji="1" lang="ja-JP" altLang="en-US" sz="1200" b="1" dirty="0" smtClean="0"/>
              <a:t>月末で </a:t>
            </a:r>
            <a:r>
              <a:rPr kumimoji="1" lang="en-US" altLang="ja-JP" sz="1200" b="1" dirty="0" smtClean="0"/>
              <a:t>18 </a:t>
            </a:r>
            <a:r>
              <a:rPr kumimoji="1" lang="ja-JP" altLang="en-US" sz="1200" b="1" dirty="0" smtClean="0"/>
              <a:t>万ユーザー</a:t>
            </a:r>
            <a:r>
              <a:rPr kumimoji="1" lang="en-US" altLang="ja-JP" sz="1200" b="1" dirty="0" smtClean="0"/>
              <a:t>) </a:t>
            </a:r>
            <a:r>
              <a:rPr lang="ja-JP" altLang="en-US" sz="1200" b="1" dirty="0"/>
              <a:t>では、「シン・テレワークシステムのレベルでの</a:t>
            </a:r>
            <a:r>
              <a:rPr lang="ja-JP" altLang="en-US" sz="1200" b="1" dirty="0" smtClean="0"/>
              <a:t>冗長」を選択して運用している。</a:t>
            </a:r>
            <a:r>
              <a:rPr lang="ja-JP" altLang="en-US" sz="1200" dirty="0" smtClean="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smtClean="0"/>
              <a:t>VM </a:t>
            </a:r>
            <a:r>
              <a:rPr lang="ja-JP" altLang="en-US" sz="1200" dirty="0" smtClean="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smtClean="0">
                <a:solidFill>
                  <a:schemeClr val="accent2">
                    <a:lumMod val="75000"/>
                  </a:schemeClr>
                </a:solidFill>
              </a:rPr>
              <a:t>本ドキュメントで述べる手法</a:t>
            </a:r>
            <a:endParaRPr kumimoji="1" lang="ja-JP" altLang="en-US" sz="2400" b="1" dirty="0">
              <a:solidFill>
                <a:schemeClr val="accent2">
                  <a:lumMod val="75000"/>
                </a:schemeClr>
              </a:solidFill>
            </a:endParaRP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smtClean="0">
                <a:solidFill>
                  <a:schemeClr val="tx1">
                    <a:lumMod val="65000"/>
                    <a:lumOff val="35000"/>
                  </a:schemeClr>
                </a:solidFill>
              </a:rPr>
              <a:t>通常の市販 </a:t>
            </a:r>
            <a:r>
              <a:rPr kumimoji="1" lang="en-US" altLang="ja-JP" sz="1400" b="1" dirty="0" smtClean="0">
                <a:solidFill>
                  <a:schemeClr val="tx1">
                    <a:lumMod val="65000"/>
                    <a:lumOff val="35000"/>
                  </a:schemeClr>
                </a:solidFill>
              </a:rPr>
              <a:t>VM </a:t>
            </a:r>
            <a:r>
              <a:rPr kumimoji="1" lang="ja-JP" altLang="en-US" sz="1400" b="1" dirty="0" smtClean="0">
                <a:solidFill>
                  <a:schemeClr val="tx1">
                    <a:lumMod val="65000"/>
                    <a:lumOff val="35000"/>
                  </a:schemeClr>
                </a:solidFill>
              </a:rPr>
              <a:t>基盤等ですでに確立されており、容易に実現可能な方法。 </a:t>
            </a:r>
            <a:r>
              <a:rPr kumimoji="1" lang="en-US" altLang="ja-JP" sz="1400" b="1" dirty="0" smtClean="0">
                <a:solidFill>
                  <a:schemeClr val="tx1">
                    <a:lumMod val="65000"/>
                    <a:lumOff val="35000"/>
                  </a:schemeClr>
                </a:solidFill>
              </a:rPr>
              <a:t>(</a:t>
            </a:r>
            <a:r>
              <a:rPr kumimoji="1" lang="ja-JP" altLang="en-US" sz="1400" b="1" dirty="0" smtClean="0">
                <a:solidFill>
                  <a:schemeClr val="tx1">
                    <a:lumMod val="65000"/>
                    <a:lumOff val="35000"/>
                  </a:schemeClr>
                </a:solidFill>
              </a:rPr>
              <a:t>シン・テレワークシステムでも利用可能である</a:t>
            </a:r>
            <a:r>
              <a:rPr kumimoji="1" lang="en-US" altLang="ja-JP" sz="1400" b="1" dirty="0" smtClean="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smtClean="0"/>
              <a:t>シン・テレワークシステムでは、本システムそのものにもコントローラ冗長化の機能が組み込まれているのである。これを利用する場合、</a:t>
            </a:r>
            <a:r>
              <a:rPr kumimoji="1" lang="en-US" altLang="ja-JP" sz="1200" b="1" dirty="0" smtClean="0"/>
              <a:t>VM </a:t>
            </a:r>
            <a:r>
              <a:rPr kumimoji="1" lang="ja-JP" altLang="en-US" sz="1200" b="1" dirty="0" smtClean="0"/>
              <a:t>基盤レベルの冗長化は不要である。</a:t>
            </a:r>
            <a:endParaRPr kumimoji="1" lang="ja-JP" altLang="en-US" sz="1200" b="1" dirty="0"/>
          </a:p>
        </p:txBody>
      </p:sp>
    </p:spTree>
    <p:extLst>
      <p:ext uri="{BB962C8B-B14F-4D97-AF65-F5344CB8AC3E}">
        <p14:creationId xmlns:p14="http://schemas.microsoft.com/office/powerpoint/2010/main" val="2269476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7-1. </a:t>
            </a:r>
            <a:r>
              <a:rPr kumimoji="1" lang="ja-JP" altLang="en-US" sz="3600" dirty="0" smtClean="0"/>
              <a:t>コントローラ冗長のパターン分け、仕組み、注意点</a:t>
            </a:r>
            <a:endParaRPr kumimoji="1" lang="ja-JP" altLang="en-US" sz="3600" dirty="0"/>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smtClean="0"/>
              <a:t>冗長パターン </a:t>
            </a:r>
            <a:r>
              <a:rPr kumimoji="1" lang="en-US" altLang="ja-JP" b="1" dirty="0" smtClean="0"/>
              <a:t>A. </a:t>
            </a:r>
            <a:r>
              <a:rPr kumimoji="1" lang="ja-JP" altLang="en-US" dirty="0" smtClean="0"/>
              <a:t>データベースをいずれかのコントローラ </a:t>
            </a:r>
            <a:r>
              <a:rPr kumimoji="1" lang="en-US" altLang="ja-JP" dirty="0" smtClean="0"/>
              <a:t>1 </a:t>
            </a:r>
            <a:r>
              <a:rPr kumimoji="1" lang="ja-JP" altLang="en-US" dirty="0" smtClean="0"/>
              <a:t>台のホスト上で同居させ、別のコントローラからはネットワーク経由で当該データベースを参照する。</a:t>
            </a:r>
            <a:endParaRPr kumimoji="1" lang="ja-JP" altLang="en-US" dirty="0"/>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smtClean="0"/>
              <a:t>冗長パターンは大きく </a:t>
            </a:r>
            <a:r>
              <a:rPr kumimoji="1" lang="en-US" altLang="ja-JP" dirty="0" smtClean="0"/>
              <a:t>2 </a:t>
            </a:r>
            <a:r>
              <a:rPr kumimoji="1" lang="ja-JP" altLang="en-US" dirty="0" err="1" smtClean="0"/>
              <a:t>つに</a:t>
            </a:r>
            <a:r>
              <a:rPr kumimoji="1" lang="ja-JP" altLang="en-US" dirty="0" smtClean="0"/>
              <a:t>分けることができる。いずれの構築も難易度は低い。</a:t>
            </a:r>
            <a:r>
              <a:rPr lang="ja-JP" altLang="en-US" dirty="0" smtClean="0"/>
              <a:t>メリット </a:t>
            </a:r>
            <a:r>
              <a:rPr lang="en-US" altLang="ja-JP" dirty="0" smtClean="0"/>
              <a:t>/ </a:t>
            </a:r>
            <a:r>
              <a:rPr lang="ja-JP" altLang="en-US" dirty="0" smtClean="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smtClean="0"/>
              <a:t>冗長パターン </a:t>
            </a:r>
            <a:r>
              <a:rPr lang="en-US" altLang="ja-JP" b="1" dirty="0" smtClean="0"/>
              <a:t>B</a:t>
            </a:r>
            <a:r>
              <a:rPr kumimoji="1" lang="en-US" altLang="ja-JP" b="1" dirty="0" smtClean="0"/>
              <a:t>. </a:t>
            </a:r>
            <a:r>
              <a:rPr kumimoji="1" lang="ja-JP" altLang="en-US" dirty="0" smtClean="0"/>
              <a:t>データベースを独立したホスト上で稼働させ、各コントローラからはネットワーク経由で当該データベースを参照する。</a:t>
            </a:r>
            <a:endParaRPr kumimoji="1" lang="ja-JP" altLang="en-US" dirty="0"/>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7997016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smtClean="0"/>
              <a:t>冗長パターン </a:t>
            </a:r>
            <a:r>
              <a:rPr kumimoji="1" lang="en-US" altLang="ja-JP" dirty="0" smtClean="0"/>
              <a:t>A (DB </a:t>
            </a:r>
            <a:r>
              <a:rPr kumimoji="1" lang="ja-JP" altLang="en-US" dirty="0" smtClean="0"/>
              <a:t>をいずれか </a:t>
            </a:r>
            <a:r>
              <a:rPr kumimoji="1" lang="en-US" altLang="ja-JP" dirty="0" smtClean="0"/>
              <a:t>1 </a:t>
            </a:r>
            <a:r>
              <a:rPr kumimoji="1" lang="ja-JP" altLang="en-US" dirty="0" err="1" smtClean="0"/>
              <a:t>つの</a:t>
            </a:r>
            <a:r>
              <a:rPr kumimoji="1" lang="ja-JP" altLang="en-US" dirty="0" smtClean="0"/>
              <a:t>コントローラと同居させる</a:t>
            </a:r>
            <a:r>
              <a:rPr kumimoji="1" lang="en-US" altLang="ja-JP" dirty="0" smtClean="0"/>
              <a:t>)</a:t>
            </a:r>
          </a:p>
          <a:p>
            <a:pPr lvl="1"/>
            <a:r>
              <a:rPr kumimoji="1" lang="ja-JP" altLang="en-US" dirty="0" smtClean="0"/>
              <a:t>メリット</a:t>
            </a:r>
            <a:endParaRPr kumimoji="1" lang="en-US" altLang="ja-JP" dirty="0" smtClean="0"/>
          </a:p>
          <a:p>
            <a:pPr lvl="2"/>
            <a:r>
              <a:rPr kumimoji="1" lang="ja-JP" altLang="en-US" dirty="0" smtClean="0"/>
              <a:t>必要なホストの台数が </a:t>
            </a:r>
            <a:r>
              <a:rPr kumimoji="1" lang="en-US" altLang="ja-JP" dirty="0" smtClean="0"/>
              <a:t>1 </a:t>
            </a:r>
            <a:r>
              <a:rPr kumimoji="1" lang="ja-JP" altLang="en-US" dirty="0" smtClean="0"/>
              <a:t>台減る。</a:t>
            </a:r>
            <a:endParaRPr lang="en-US" altLang="ja-JP" dirty="0"/>
          </a:p>
          <a:p>
            <a:pPr lvl="1"/>
            <a:r>
              <a:rPr kumimoji="1" lang="ja-JP" altLang="en-US" dirty="0" smtClean="0"/>
              <a:t>デメリット</a:t>
            </a:r>
            <a:endParaRPr kumimoji="1" lang="en-US" altLang="ja-JP" dirty="0" smtClean="0"/>
          </a:p>
          <a:p>
            <a:pPr lvl="2"/>
            <a:r>
              <a:rPr kumimoji="1" lang="en-US" altLang="ja-JP" dirty="0" smtClean="0"/>
              <a:t>DB </a:t>
            </a:r>
            <a:r>
              <a:rPr kumimoji="1" lang="ja-JP" altLang="en-US" dirty="0" smtClean="0"/>
              <a:t>が同居しているコントローラのホストがダウンしたとき、</a:t>
            </a:r>
            <a:r>
              <a:rPr kumimoji="1" lang="en-US" altLang="ja-JP" dirty="0" smtClean="0"/>
              <a:t>DB </a:t>
            </a:r>
            <a:r>
              <a:rPr kumimoji="1" lang="ja-JP" altLang="en-US" dirty="0" smtClean="0"/>
              <a:t>が復活するまで、生存している他のすべてのコントローラは、ユーザーに対して一部の機能 </a:t>
            </a:r>
            <a:r>
              <a:rPr kumimoji="1" lang="en-US" altLang="ja-JP" dirty="0" smtClean="0"/>
              <a:t>※ </a:t>
            </a:r>
            <a:r>
              <a:rPr kumimoji="1" lang="ja-JP" altLang="en-US" dirty="0" smtClean="0"/>
              <a:t>を提供できなくなる。</a:t>
            </a:r>
            <a:r>
              <a:rPr kumimoji="1" lang="en-US" altLang="ja-JP" dirty="0" smtClean="0"/>
              <a:t/>
            </a:r>
            <a:br>
              <a:rPr kumimoji="1" lang="en-US" altLang="ja-JP" dirty="0" smtClean="0"/>
            </a:br>
            <a:endParaRPr kumimoji="1" lang="en-US" altLang="ja-JP" dirty="0" smtClean="0"/>
          </a:p>
          <a:p>
            <a:r>
              <a:rPr kumimoji="1" lang="ja-JP" altLang="en-US" dirty="0" smtClean="0"/>
              <a:t>冗長パターン </a:t>
            </a:r>
            <a:r>
              <a:rPr kumimoji="1" lang="en-US" altLang="ja-JP" dirty="0" smtClean="0"/>
              <a:t>B (DB </a:t>
            </a:r>
            <a:r>
              <a:rPr kumimoji="1" lang="ja-JP" altLang="en-US" dirty="0" smtClean="0"/>
              <a:t>を独立ホストとする</a:t>
            </a:r>
            <a:r>
              <a:rPr kumimoji="1" lang="en-US" altLang="ja-JP" dirty="0" smtClean="0"/>
              <a:t>)</a:t>
            </a:r>
            <a:endParaRPr kumimoji="1" lang="ja-JP" altLang="en-US" dirty="0" smtClean="0"/>
          </a:p>
          <a:p>
            <a:pPr lvl="1"/>
            <a:r>
              <a:rPr kumimoji="1" lang="ja-JP" altLang="en-US" dirty="0" smtClean="0"/>
              <a:t>メリット</a:t>
            </a:r>
            <a:endParaRPr kumimoji="1" lang="en-US" altLang="ja-JP" dirty="0" smtClean="0"/>
          </a:p>
          <a:p>
            <a:pPr lvl="2"/>
            <a:r>
              <a:rPr kumimoji="1" lang="ja-JP" altLang="en-US" dirty="0" smtClean="0"/>
              <a:t>いずれかのコントローラのホストがダウンしても、生存している他のすべてのコントローラは、ユーザーに対して全機能を継続提供できる。</a:t>
            </a:r>
            <a:endParaRPr kumimoji="1" lang="en-US" altLang="ja-JP" dirty="0" smtClean="0"/>
          </a:p>
          <a:p>
            <a:pPr lvl="1"/>
            <a:r>
              <a:rPr kumimoji="1" lang="ja-JP" altLang="en-US" dirty="0" smtClean="0"/>
              <a:t>デメリット</a:t>
            </a:r>
            <a:endParaRPr kumimoji="1" lang="en-US" altLang="ja-JP" dirty="0" smtClean="0"/>
          </a:p>
          <a:p>
            <a:pPr lvl="2"/>
            <a:r>
              <a:rPr lang="en-US" altLang="ja-JP" dirty="0" smtClean="0"/>
              <a:t>DB </a:t>
            </a:r>
            <a:r>
              <a:rPr lang="ja-JP" altLang="en-US" dirty="0" smtClean="0"/>
              <a:t>のために </a:t>
            </a:r>
            <a:r>
              <a:rPr lang="en-US" altLang="ja-JP" dirty="0" smtClean="0"/>
              <a:t>1 </a:t>
            </a:r>
            <a:r>
              <a:rPr lang="ja-JP" altLang="en-US" dirty="0" smtClean="0"/>
              <a:t>ホストが必要なので、コストが増える。</a:t>
            </a:r>
          </a:p>
          <a:p>
            <a:pPr lvl="2"/>
            <a:r>
              <a:rPr kumimoji="1" lang="en-US" altLang="ja-JP" dirty="0" smtClean="0"/>
              <a:t>DB </a:t>
            </a:r>
            <a:r>
              <a:rPr kumimoji="1" lang="ja-JP" altLang="en-US" dirty="0" smtClean="0"/>
              <a:t>ホストそのものがダウンする可能性は残る。この場合、</a:t>
            </a:r>
            <a:r>
              <a:rPr lang="ja-JP" altLang="en-US" dirty="0"/>
              <a:t>すべての</a:t>
            </a:r>
            <a:r>
              <a:rPr lang="ja-JP" altLang="en-US" dirty="0" smtClean="0"/>
              <a:t>コントローラが生存していても、</a:t>
            </a:r>
            <a:r>
              <a:rPr lang="ja-JP" altLang="en-US" dirty="0"/>
              <a:t>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smtClean="0"/>
              <a:t>コントローラからみて </a:t>
            </a:r>
            <a:r>
              <a:rPr kumimoji="1" lang="en-US" altLang="ja-JP" sz="1400" dirty="0" smtClean="0"/>
              <a:t>DB </a:t>
            </a:r>
            <a:r>
              <a:rPr kumimoji="1" lang="ja-JP" altLang="en-US" sz="1400" dirty="0" smtClean="0"/>
              <a:t>がダウンしたとき、</a:t>
            </a:r>
            <a:r>
              <a:rPr kumimoji="1" lang="en-US" altLang="ja-JP" sz="1400" dirty="0" smtClean="0"/>
              <a:t>DB </a:t>
            </a:r>
            <a:r>
              <a:rPr kumimoji="1" lang="ja-JP" altLang="en-US" sz="1400" dirty="0" smtClean="0"/>
              <a:t>ダウン中に、そのコントローラがユーザーに提供できなくなる機能の一覧</a:t>
            </a:r>
            <a:r>
              <a:rPr kumimoji="1" lang="en-US" altLang="ja-JP" sz="1400" dirty="0" smtClean="0"/>
              <a:t>:</a:t>
            </a:r>
          </a:p>
          <a:p>
            <a:pPr marL="285750" indent="-285750">
              <a:buFont typeface="Arial" panose="020B0604020202020204" pitchFamily="34" charset="0"/>
              <a:buChar char="•"/>
            </a:pPr>
            <a:r>
              <a:rPr kumimoji="1" lang="ja-JP" altLang="en-US" sz="1400" dirty="0" smtClean="0"/>
              <a:t>新しい「シン・テレワークシステム サーバー」の利用開始 </a:t>
            </a:r>
            <a:r>
              <a:rPr kumimoji="1" lang="en-US" altLang="ja-JP" sz="1400" dirty="0" smtClean="0"/>
              <a:t>(</a:t>
            </a:r>
            <a:r>
              <a:rPr kumimoji="1" lang="ja-JP" altLang="en-US" sz="1400" dirty="0" smtClean="0"/>
              <a:t>コントローラへの登録・コンピュータ </a:t>
            </a:r>
            <a:r>
              <a:rPr kumimoji="1" lang="en-US" altLang="ja-JP" sz="1400" dirty="0" smtClean="0"/>
              <a:t>ID </a:t>
            </a:r>
            <a:r>
              <a:rPr kumimoji="1" lang="ja-JP" altLang="en-US" sz="1400" dirty="0" smtClean="0"/>
              <a:t>の払い出し</a:t>
            </a:r>
            <a:r>
              <a:rPr kumimoji="1" lang="en-US" altLang="ja-JP" sz="1400" dirty="0" smtClean="0"/>
              <a:t>)</a:t>
            </a:r>
            <a:br>
              <a:rPr kumimoji="1" lang="en-US" altLang="ja-JP" sz="1400" dirty="0" smtClean="0"/>
            </a:br>
            <a:r>
              <a:rPr kumimoji="1" lang="en-US" altLang="ja-JP" sz="1400" dirty="0" smtClean="0"/>
              <a:t>(</a:t>
            </a:r>
            <a:r>
              <a:rPr kumimoji="1" lang="ja-JP" altLang="en-US" sz="1400" dirty="0" smtClean="0"/>
              <a:t>以前から登録されていた</a:t>
            </a:r>
            <a:r>
              <a:rPr lang="ja-JP" altLang="en-US" sz="1400" dirty="0" smtClean="0"/>
              <a:t>「シン・テレワークシステム サーバー」</a:t>
            </a:r>
            <a:r>
              <a:rPr kumimoji="1" lang="ja-JP" altLang="en-US" sz="1400" dirty="0" smtClean="0"/>
              <a:t>は継続して利用できる。</a:t>
            </a:r>
            <a:r>
              <a:rPr kumimoji="1" lang="en-US" altLang="ja-JP" sz="1400" dirty="0" smtClean="0"/>
              <a:t>)</a:t>
            </a:r>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」の「コンピュータ </a:t>
            </a:r>
            <a:r>
              <a:rPr lang="en-US" altLang="ja-JP" sz="1400" dirty="0" smtClean="0"/>
              <a:t>ID</a:t>
            </a:r>
            <a:r>
              <a:rPr lang="ja-JP" altLang="en-US" sz="1400" dirty="0" smtClean="0"/>
              <a:t>」の変更。</a:t>
            </a:r>
            <a:endParaRPr lang="en-US" altLang="ja-JP" sz="1400" dirty="0" smtClean="0"/>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a:t>
            </a:r>
            <a:r>
              <a:rPr lang="en-US" altLang="ja-JP" sz="1400" dirty="0" smtClean="0"/>
              <a:t>Wake on LAN</a:t>
            </a:r>
            <a:r>
              <a:rPr lang="ja-JP" altLang="en-US" sz="1400" dirty="0" smtClean="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smtClean="0"/>
              <a:t>コントローラからみて </a:t>
            </a:r>
            <a:r>
              <a:rPr kumimoji="1" lang="en-US" altLang="ja-JP" dirty="0" smtClean="0"/>
              <a:t>DB </a:t>
            </a:r>
            <a:r>
              <a:rPr kumimoji="1" lang="ja-JP" altLang="en-US" dirty="0" smtClean="0"/>
              <a:t>がダウンしても、各コントローラは </a:t>
            </a:r>
            <a:r>
              <a:rPr kumimoji="1" lang="en-US" altLang="ja-JP" dirty="0" smtClean="0"/>
              <a:t>DB </a:t>
            </a:r>
            <a:r>
              <a:rPr kumimoji="1" lang="ja-JP" altLang="en-US" dirty="0" smtClean="0"/>
              <a:t>の内容の冗長キャッシュを有していることから、</a:t>
            </a:r>
            <a:endParaRPr kumimoji="1" lang="en-US" altLang="ja-JP" dirty="0" smtClean="0"/>
          </a:p>
          <a:p>
            <a:pPr marL="285750" indent="-285750">
              <a:buFont typeface="Arial" panose="020B0604020202020204" pitchFamily="34" charset="0"/>
              <a:buChar char="•"/>
            </a:pPr>
            <a:r>
              <a:rPr lang="ja-JP" altLang="en-US" dirty="0" smtClean="0"/>
              <a:t>「</a:t>
            </a:r>
            <a:r>
              <a:rPr lang="ja-JP" altLang="en-US" dirty="0"/>
              <a:t>シン・テレワークシステム サーバー</a:t>
            </a:r>
            <a:r>
              <a:rPr lang="ja-JP" altLang="en-US" dirty="0" smtClean="0"/>
              <a:t>」を中継ゲートウェイに振り分け、サーバーセッションを確立すること。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a:t>
            </a:r>
            <a:r>
              <a:rPr lang="ja-JP" altLang="en-US" dirty="0" smtClean="0"/>
              <a:t>クライアント」を</a:t>
            </a:r>
            <a:r>
              <a:rPr lang="ja-JP" altLang="en-US" dirty="0"/>
              <a:t>中継ゲートウェイに</a:t>
            </a:r>
            <a:r>
              <a:rPr lang="ja-JP" altLang="en-US" dirty="0" smtClean="0"/>
              <a:t>振り分け、サーバーとの間でクライアントセッションを確立すること。</a:t>
            </a:r>
          </a:p>
          <a:p>
            <a:r>
              <a:rPr lang="ja-JP" altLang="en-US" dirty="0" smtClean="0"/>
              <a:t>すなわち、通信の主要機能は、ダウンすることなく稼働継続する。</a:t>
            </a:r>
            <a:endParaRPr lang="en-US" altLang="ja-JP" dirty="0" smtClean="0"/>
          </a:p>
          <a:p>
            <a:r>
              <a:rPr lang="ja-JP" altLang="en-US" dirty="0" smtClean="0"/>
              <a:t>したがって、すでにシン・テレワークシステムの利用を開始したユーザーが </a:t>
            </a:r>
            <a:r>
              <a:rPr lang="en-US" altLang="ja-JP" dirty="0" smtClean="0"/>
              <a:t>DB </a:t>
            </a:r>
            <a:r>
              <a:rPr lang="ja-JP" altLang="en-US" dirty="0" smtClean="0"/>
              <a:t>のダウンに気付く可能性は低い。</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コントローラ冗長の仕組み </a:t>
            </a:r>
            <a:r>
              <a:rPr kumimoji="1" lang="en-US" altLang="ja-JP" dirty="0" smtClean="0"/>
              <a:t>(1/3) – </a:t>
            </a:r>
            <a:r>
              <a:rPr kumimoji="1" lang="ja-JP" altLang="en-US" dirty="0" smtClean="0"/>
              <a:t>通常時</a:t>
            </a:r>
            <a:endParaRPr kumimoji="1" lang="ja-JP" altLang="en-US"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smtClean="0"/>
              <a:t>複数コントローラがある状態でも、</a:t>
            </a:r>
            <a:r>
              <a:rPr kumimoji="1" lang="en-US" altLang="ja-JP" sz="1200" dirty="0" smtClean="0"/>
              <a:t>DB </a:t>
            </a:r>
            <a:r>
              <a:rPr kumimoji="1" lang="ja-JP" altLang="en-US" sz="1200" dirty="0" smtClean="0"/>
              <a:t>は単一である。</a:t>
            </a:r>
            <a:r>
              <a:rPr kumimoji="1" lang="en-US" altLang="ja-JP" sz="1200" dirty="0" smtClean="0"/>
              <a:t>DB </a:t>
            </a:r>
            <a:r>
              <a:rPr kumimoji="1" lang="ja-JP" altLang="en-US" sz="1200" dirty="0" err="1" smtClean="0"/>
              <a:t>には</a:t>
            </a:r>
            <a:r>
              <a:rPr kumimoji="1" lang="ja-JP" altLang="en-US" sz="1200" dirty="0" smtClean="0"/>
              <a:t>全登録サーバーの情報が格納されている。</a:t>
            </a:r>
            <a:r>
              <a:rPr kumimoji="1" lang="en-US" altLang="ja-JP" sz="1200" dirty="0" smtClean="0"/>
              <a:t>DB </a:t>
            </a:r>
            <a:r>
              <a:rPr kumimoji="1" lang="ja-JP" altLang="en-US" sz="1200" dirty="0" smtClean="0"/>
              <a:t>のデータは、各コントローラがデフォルトで </a:t>
            </a:r>
            <a:r>
              <a:rPr kumimoji="1" lang="en-US" altLang="ja-JP" sz="1200" dirty="0" smtClean="0"/>
              <a:t>10 </a:t>
            </a:r>
            <a:r>
              <a:rPr kumimoji="1" lang="ja-JP" altLang="en-US" sz="1200" dirty="0" smtClean="0"/>
              <a:t>秒ごとにロードする。各コントローラは、</a:t>
            </a:r>
            <a:r>
              <a:rPr kumimoji="1" lang="en-US" altLang="ja-JP" sz="1200" dirty="0" smtClean="0"/>
              <a:t>DB </a:t>
            </a:r>
            <a:r>
              <a:rPr kumimoji="1" lang="ja-JP" altLang="en-US" sz="1200" dirty="0" smtClean="0"/>
              <a:t>の内容をローカル </a:t>
            </a:r>
            <a:r>
              <a:rPr kumimoji="1" lang="en-US" altLang="ja-JP" sz="1200" dirty="0" smtClean="0"/>
              <a:t>(</a:t>
            </a:r>
            <a:r>
              <a:rPr kumimoji="1" lang="ja-JP" altLang="en-US" sz="1200" dirty="0" smtClean="0"/>
              <a:t>メモリ </a:t>
            </a:r>
            <a:r>
              <a:rPr kumimoji="1" lang="en-US" altLang="ja-JP" sz="1200" dirty="0" smtClean="0"/>
              <a:t>+ </a:t>
            </a:r>
            <a:r>
              <a:rPr kumimoji="1" lang="ja-JP" altLang="en-US" sz="1200" dirty="0" smtClean="0"/>
              <a:t>ディスク</a:t>
            </a:r>
            <a:r>
              <a:rPr kumimoji="1" lang="en-US" altLang="ja-JP" sz="1200" dirty="0" smtClean="0"/>
              <a:t>) </a:t>
            </a:r>
            <a:r>
              <a:rPr kumimoji="1" lang="ja-JP" altLang="en-US" sz="1200" dirty="0" smtClean="0"/>
              <a:t>にキャッシュする。キャッシュの目的は、万一 </a:t>
            </a:r>
            <a:r>
              <a:rPr kumimoji="1" lang="en-US" altLang="ja-JP" sz="1200" dirty="0" smtClean="0"/>
              <a:t>DB </a:t>
            </a:r>
            <a:r>
              <a:rPr kumimoji="1" lang="ja-JP" altLang="en-US" sz="1200" dirty="0" err="1" smtClean="0"/>
              <a:t>が停</a:t>
            </a:r>
            <a:r>
              <a:rPr kumimoji="1" lang="ja-JP" altLang="en-US" sz="1200" dirty="0" smtClean="0"/>
              <a:t>止した場合でもほとんどのサービスを提供できるようにする目的と、</a:t>
            </a:r>
            <a:r>
              <a:rPr kumimoji="1" lang="en-US" altLang="ja-JP" sz="1200" dirty="0" smtClean="0"/>
              <a:t>DB </a:t>
            </a:r>
            <a:r>
              <a:rPr kumimoji="1" lang="ja-JP" altLang="en-US" sz="1200" dirty="0" err="1" smtClean="0"/>
              <a:t>への</a:t>
            </a:r>
            <a:r>
              <a:rPr kumimoji="1" lang="ja-JP" altLang="en-US" sz="1200" dirty="0" smtClean="0"/>
              <a:t>負荷を下げるためである。</a:t>
            </a:r>
            <a:endParaRPr kumimoji="1" lang="en-US" altLang="ja-JP" sz="1200" dirty="0" smtClean="0"/>
          </a:p>
          <a:p>
            <a:pPr marL="514350" indent="-514350">
              <a:buFont typeface="+mj-ea"/>
              <a:buAutoNum type="circleNumDbPlain"/>
            </a:pPr>
            <a:r>
              <a:rPr kumimoji="1" lang="ja-JP" altLang="en-US" sz="1200" dirty="0" smtClean="0"/>
              <a:t>全中継ゲートウェイには、設定ファイル </a:t>
            </a:r>
            <a:r>
              <a:rPr kumimoji="1" lang="en-US" altLang="ja-JP" sz="1200" dirty="0" smtClean="0"/>
              <a:t>(ThinGate.ini) </a:t>
            </a:r>
            <a:r>
              <a:rPr kumimoji="1" lang="ja-JP" altLang="en-US" sz="1200" dirty="0" smtClean="0"/>
              <a:t>で全コントローラの </a:t>
            </a:r>
            <a:r>
              <a:rPr kumimoji="1" lang="en-US" altLang="ja-JP" sz="1200" dirty="0" smtClean="0"/>
              <a:t>IP </a:t>
            </a:r>
            <a:r>
              <a:rPr kumimoji="1" lang="ja-JP" altLang="en-US" sz="1200" dirty="0" smtClean="0"/>
              <a:t>アドレスを記述する。これにより、各中継ゲートウェイは、自分自身をコントローラに登録する。そして、デフォルトで </a:t>
            </a:r>
            <a:r>
              <a:rPr kumimoji="1" lang="en-US" altLang="ja-JP" sz="1200" dirty="0" smtClean="0"/>
              <a:t>1 </a:t>
            </a:r>
            <a:r>
              <a:rPr kumimoji="1" lang="ja-JP" altLang="en-US" sz="1200" dirty="0" smtClean="0"/>
              <a:t>秒に </a:t>
            </a:r>
            <a:r>
              <a:rPr kumimoji="1" lang="en-US" altLang="ja-JP" sz="1200" dirty="0" smtClean="0"/>
              <a:t>1 </a:t>
            </a:r>
            <a:r>
              <a:rPr kumimoji="1" lang="ja-JP" altLang="en-US" sz="1200" dirty="0" smtClean="0"/>
              <a:t>回、自分自身が受け持っている確立済みのサーバーセッション </a:t>
            </a:r>
            <a:r>
              <a:rPr kumimoji="1" lang="en-US" altLang="ja-JP" sz="1200" dirty="0" smtClean="0"/>
              <a:t>(</a:t>
            </a:r>
            <a:r>
              <a:rPr kumimoji="1" lang="ja-JP" altLang="en-US" sz="1200" dirty="0" smtClean="0"/>
              <a:t>⑤ のようなセッション</a:t>
            </a:r>
            <a:r>
              <a:rPr kumimoji="1" lang="en-US" altLang="ja-JP" sz="1200" dirty="0" smtClean="0"/>
              <a:t>) </a:t>
            </a:r>
            <a:r>
              <a:rPr kumimoji="1" lang="ja-JP" altLang="en-US" sz="1200" dirty="0" smtClean="0"/>
              <a:t>の一覧を、コントローラに報告する。</a:t>
            </a:r>
            <a:r>
              <a:rPr kumimoji="1" lang="en-US" altLang="ja-JP" sz="1200" dirty="0" smtClean="0"/>
              <a:t>(TCP</a:t>
            </a:r>
            <a:r>
              <a:rPr kumimoji="1" lang="ja-JP" altLang="en-US" sz="1200" dirty="0" smtClean="0"/>
              <a:t> ポート </a:t>
            </a:r>
            <a:r>
              <a:rPr kumimoji="1" lang="en-US" altLang="ja-JP" sz="1200" dirty="0" smtClean="0"/>
              <a:t>88 </a:t>
            </a:r>
            <a:r>
              <a:rPr kumimoji="1" lang="ja-JP" altLang="en-US" sz="1200" dirty="0" smtClean="0"/>
              <a:t>のサービスポートを用いる。</a:t>
            </a:r>
            <a:r>
              <a:rPr kumimoji="1" lang="en-US" altLang="ja-JP" sz="1200" dirty="0" smtClean="0"/>
              <a:t>)</a:t>
            </a:r>
            <a:endParaRPr kumimoji="1" lang="ja-JP" altLang="en-US" sz="1200" dirty="0" smtClean="0"/>
          </a:p>
          <a:p>
            <a:pPr marL="514350" indent="-514350">
              <a:buFont typeface="+mj-ea"/>
              <a:buAutoNum type="circleNumDbPlain"/>
            </a:pPr>
            <a:r>
              <a:rPr kumimoji="1" lang="ja-JP" altLang="en-US" sz="1200" dirty="0" smtClean="0"/>
              <a:t>① および ② の仕組みにより、全コントローラは、「セッションテーブル」および「</a:t>
            </a:r>
            <a:r>
              <a:rPr kumimoji="1" lang="en-US" altLang="ja-JP" sz="1200" dirty="0" smtClean="0"/>
              <a:t>DB </a:t>
            </a:r>
            <a:r>
              <a:rPr kumimoji="1" lang="ja-JP" altLang="en-US" sz="1200" dirty="0" smtClean="0"/>
              <a:t>キャッシュ」として、若干のタイムラグをのぞき、ほぼ同じ内容を常に維持している。</a:t>
            </a:r>
          </a:p>
          <a:p>
            <a:pPr marL="514350" indent="-514350">
              <a:buFont typeface="+mj-ea"/>
              <a:buAutoNum type="circleNumDbPlain"/>
            </a:pPr>
            <a:r>
              <a:rPr kumimoji="1" lang="ja-JP" altLang="en-US" sz="1200" dirty="0" smtClean="0"/>
              <a:t>「シン・テレワークシステム サーバー」アプリは、インストーラビルド時に、すべてのコントローラの </a:t>
            </a:r>
            <a:r>
              <a:rPr kumimoji="1" lang="en-US" altLang="ja-JP" sz="1200" dirty="0" smtClean="0"/>
              <a:t>IP</a:t>
            </a:r>
            <a:r>
              <a:rPr kumimoji="1" lang="ja-JP" altLang="en-US" sz="1200" dirty="0" smtClean="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smtClean="0"/>
              <a:t>(</a:t>
            </a:r>
            <a:r>
              <a:rPr kumimoji="1" lang="ja-JP" altLang="en-US" sz="1200" dirty="0" smtClean="0"/>
              <a:t>すべてのコントローラから応答がなかったら、再度シャッフルする。これを永久に繰り返す。</a:t>
            </a:r>
            <a:r>
              <a:rPr kumimoji="1" lang="en-US" altLang="ja-JP" sz="1200" dirty="0" smtClean="0"/>
              <a:t>)</a:t>
            </a:r>
            <a:br>
              <a:rPr kumimoji="1" lang="en-US" altLang="ja-JP" sz="1200" dirty="0" smtClean="0"/>
            </a:br>
            <a:r>
              <a:rPr kumimoji="1" lang="ja-JP" altLang="en-US" sz="1200" dirty="0" smtClean="0"/>
              <a:t>もし、いずれかのコントローラとの通信に成功したら、自分自身が接続するべき中継ゲートウェイの </a:t>
            </a:r>
            <a:r>
              <a:rPr kumimoji="1" lang="en-US" altLang="ja-JP" sz="1200" dirty="0" smtClean="0"/>
              <a:t>IP </a:t>
            </a:r>
            <a:r>
              <a:rPr kumimoji="1" lang="ja-JP" altLang="en-US" sz="1200" dirty="0" smtClean="0"/>
              <a:t>アドレスをコントローラに尋ねる。コントローラは、① ～ ③ の仕組みにより、できるだけ負荷の低いゲートウェイを </a:t>
            </a:r>
            <a:r>
              <a:rPr kumimoji="1" lang="en-US" altLang="ja-JP" sz="1200" dirty="0" smtClean="0"/>
              <a:t>1 </a:t>
            </a:r>
            <a:r>
              <a:rPr kumimoji="1" lang="ja-JP" altLang="en-US" sz="1200" dirty="0" smtClean="0"/>
              <a:t>つ選択し、</a:t>
            </a:r>
            <a:r>
              <a:rPr lang="ja-JP" altLang="en-US" sz="1200" dirty="0"/>
              <a:t> 「シン・テレワークシステム サーバー」</a:t>
            </a:r>
            <a:r>
              <a:rPr lang="ja-JP" altLang="en-US" sz="1200" dirty="0" smtClean="0"/>
              <a:t>アプリに回答する。 </a:t>
            </a:r>
            <a:r>
              <a:rPr lang="en-US" altLang="ja-JP" sz="1200" dirty="0" smtClean="0"/>
              <a:t>※</a:t>
            </a:r>
            <a:r>
              <a:rPr lang="ja-JP" altLang="en-US" sz="1200" dirty="0" smtClean="0"/>
              <a:t> </a:t>
            </a:r>
            <a:r>
              <a:rPr lang="ja-JP" altLang="en-US" sz="1200" dirty="0"/>
              <a:t>「シン・テレワークシステム サーバー」アプリ</a:t>
            </a:r>
            <a:r>
              <a:rPr lang="ja-JP" altLang="en-US" sz="1200" dirty="0" smtClean="0"/>
              <a:t>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smtClean="0"/>
              <a:t>(</a:t>
            </a:r>
            <a:r>
              <a:rPr lang="ja-JP" altLang="en-US" sz="1200" dirty="0" smtClean="0"/>
              <a:t>シャッフル動作において必ず優先順位一番に持ってくる。</a:t>
            </a:r>
            <a:r>
              <a:rPr lang="en-US" altLang="ja-JP" sz="1200" dirty="0" smtClean="0"/>
              <a:t>)</a:t>
            </a:r>
          </a:p>
          <a:p>
            <a:pPr marL="514350" indent="-514350">
              <a:buFont typeface="+mj-ea"/>
              <a:buAutoNum type="circleNumDbPlain"/>
            </a:pPr>
            <a:r>
              <a:rPr kumimoji="1" lang="ja-JP" altLang="en-US" sz="1200" dirty="0" smtClean="0"/>
              <a:t>「</a:t>
            </a:r>
            <a:r>
              <a:rPr lang="ja-JP" altLang="en-US" sz="1200" dirty="0"/>
              <a:t>シン・テレワークシステム サーバー」アプリは</a:t>
            </a:r>
            <a:r>
              <a:rPr lang="ja-JP" altLang="en-US" sz="1200" dirty="0" smtClean="0"/>
              <a:t>、④ で回答を受けた中継ゲートウェイにサーバーセッションを確立する。</a:t>
            </a:r>
            <a:r>
              <a:rPr lang="en-US" altLang="ja-JP" sz="1200" dirty="0" smtClean="0"/>
              <a:t>(</a:t>
            </a:r>
            <a:r>
              <a:rPr lang="ja-JP" altLang="en-US" sz="1200" dirty="0" smtClean="0"/>
              <a:t>仮に回答された中継ゲートウェイへのセッション確立に失敗したら、もう一度コントローラに聞き直し、できるだけ別の中継ゲートウェイを </a:t>
            </a:r>
            <a:r>
              <a:rPr lang="en-US" altLang="ja-JP" sz="1200" dirty="0" smtClean="0"/>
              <a:t>1 </a:t>
            </a:r>
            <a:r>
              <a:rPr lang="ja-JP" altLang="en-US" sz="1200" dirty="0" smtClean="0"/>
              <a:t>つ選んでもらう。これを繰り返す。</a:t>
            </a:r>
            <a:r>
              <a:rPr lang="en-US" altLang="ja-JP" sz="1200" dirty="0" smtClean="0"/>
              <a:t>)</a:t>
            </a:r>
          </a:p>
          <a:p>
            <a:pPr marL="0" indent="0">
              <a:buNone/>
            </a:pPr>
            <a:r>
              <a:rPr kumimoji="1" lang="en-US" altLang="ja-JP" sz="1200" dirty="0" smtClean="0"/>
              <a:t>※ </a:t>
            </a:r>
            <a:r>
              <a:rPr kumimoji="1" lang="ja-JP" altLang="en-US" sz="1200" dirty="0" smtClean="0"/>
              <a:t>「シン・テレワークシステム クライアント」アプリが、コントローラに、クライアント接続を要求する場合も、上記とほぼ同じような動作となる。</a:t>
            </a:r>
            <a:endParaRPr kumimoji="1" lang="en-US" altLang="ja-JP" sz="1200" dirty="0" smtClean="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897268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(2/3) – </a:t>
            </a:r>
            <a:r>
              <a:rPr kumimoji="1" lang="ja-JP" altLang="en-US" sz="3600" dirty="0" smtClean="0"/>
              <a:t>コントローラのダウン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smtClean="0"/>
              <a:t>何らかの原因で、コントローラのうち </a:t>
            </a:r>
            <a:r>
              <a:rPr kumimoji="1" lang="en-US" altLang="ja-JP" sz="1600" dirty="0" smtClean="0"/>
              <a:t>1 </a:t>
            </a:r>
            <a:r>
              <a:rPr kumimoji="1" lang="ja-JP" altLang="en-US" sz="1600" dirty="0" smtClean="0"/>
              <a:t>台がダウンした場合、以下の仕組みにより、サービスが継続される。</a:t>
            </a:r>
            <a:endParaRPr kumimoji="1" lang="en-US" altLang="ja-JP" sz="1600" dirty="0" smtClean="0"/>
          </a:p>
          <a:p>
            <a:pPr marL="342900" indent="-342900">
              <a:buFont typeface="+mj-lt"/>
              <a:buAutoNum type="arabicPeriod"/>
            </a:pPr>
            <a:r>
              <a:rPr kumimoji="1" lang="ja-JP" altLang="en-US" sz="1600" dirty="0" smtClean="0"/>
              <a:t>あるコントローラがダウンしても、他のコントローラが生存している限り、他のすべてのコントローラは、問題無く稼働している。</a:t>
            </a:r>
            <a:endParaRPr kumimoji="1" lang="en-US" altLang="ja-JP" sz="1600" dirty="0" smtClean="0"/>
          </a:p>
          <a:p>
            <a:pPr marL="342900" indent="-342900">
              <a:buFont typeface="+mj-lt"/>
              <a:buAutoNum type="arabicPeriod"/>
            </a:pPr>
            <a:r>
              <a:rPr lang="ja-JP" altLang="en-US" sz="1600" dirty="0"/>
              <a:t>あるコントローラがダウンしても、他のコントローラが生存している限り</a:t>
            </a:r>
            <a:r>
              <a:rPr lang="ja-JP" altLang="en-US" sz="1600" dirty="0" smtClean="0"/>
              <a:t>、中継ゲートウェイは、生存しているすべてのコントローラへの ② 保持サーバーセッションリスト登録 を継続している。</a:t>
            </a:r>
            <a:endParaRPr lang="en-US" altLang="ja-JP" sz="1600" dirty="0" smtClean="0"/>
          </a:p>
          <a:p>
            <a:pPr marL="342900" indent="-342900">
              <a:buFont typeface="+mj-lt"/>
              <a:buAutoNum type="arabicPeriod"/>
            </a:pPr>
            <a:r>
              <a:rPr kumimoji="1" lang="ja-JP" altLang="en-US" sz="1600" dirty="0" smtClean="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smtClean="0"/>
              <a:t>1. </a:t>
            </a:r>
            <a:r>
              <a:rPr kumimoji="1" lang="ja-JP" altLang="en-US" sz="1600" dirty="0" smtClean="0"/>
              <a:t>と </a:t>
            </a:r>
            <a:r>
              <a:rPr kumimoji="1" lang="en-US" altLang="ja-JP" sz="1600" dirty="0" smtClean="0"/>
              <a:t>2. </a:t>
            </a:r>
            <a:r>
              <a:rPr kumimoji="1" lang="ja-JP" altLang="en-US" sz="1600" dirty="0" smtClean="0"/>
              <a:t>の仕組みにより、生存しているコントローラは、接続すべき中継ゲートウェイを正常に回答する。</a:t>
            </a:r>
            <a:endParaRPr kumimoji="1" lang="en-US" altLang="ja-JP" sz="1600" dirty="0" smtClean="0"/>
          </a:p>
          <a:p>
            <a:pPr marL="342900" indent="-342900">
              <a:buFont typeface="+mj-lt"/>
              <a:buAutoNum type="arabicPeriod"/>
            </a:pPr>
            <a:r>
              <a:rPr kumimoji="1" lang="ja-JP" altLang="en-US" sz="1600" dirty="0" smtClean="0"/>
              <a:t>「シン・テレワークシステム クライアント」が新たにコントローラに接続しようとしたときも、</a:t>
            </a:r>
            <a:r>
              <a:rPr kumimoji="1" lang="en-US" altLang="ja-JP" sz="1600" dirty="0" smtClean="0"/>
              <a:t>3. </a:t>
            </a:r>
            <a:r>
              <a:rPr kumimoji="1" lang="ja-JP" altLang="en-US" sz="1600" dirty="0" smtClean="0"/>
              <a:t>と同様である。</a:t>
            </a:r>
            <a:endParaRPr kumimoji="1" lang="en-US" altLang="ja-JP" sz="1600" dirty="0" smtClean="0"/>
          </a:p>
          <a:p>
            <a:pPr marL="342900" indent="-342900">
              <a:buFont typeface="+mj-lt"/>
              <a:buAutoNum type="arabicPeriod"/>
            </a:pPr>
            <a:r>
              <a:rPr kumimoji="1" lang="ja-JP" altLang="en-US" sz="1600" dirty="0" smtClean="0"/>
              <a:t>コントローラからみて </a:t>
            </a:r>
            <a:r>
              <a:rPr kumimoji="1" lang="en-US" altLang="ja-JP" sz="1600" dirty="0" smtClean="0"/>
              <a:t>DB </a:t>
            </a:r>
            <a:r>
              <a:rPr kumimoji="1" lang="ja-JP" altLang="en-US" sz="1600" dirty="0" smtClean="0"/>
              <a:t>が生存している限り、ダウンしたコントローラとは無関係に </a:t>
            </a:r>
            <a:r>
              <a:rPr kumimoji="1" lang="en-US" altLang="ja-JP" sz="1600" dirty="0" smtClean="0"/>
              <a:t>DB </a:t>
            </a:r>
            <a:r>
              <a:rPr kumimoji="1" lang="ja-JP" altLang="en-US" sz="1600" dirty="0" smtClean="0"/>
              <a:t>更新も可能である。</a:t>
            </a:r>
            <a:r>
              <a:rPr kumimoji="1" lang="en-US" altLang="ja-JP" sz="1600" dirty="0" smtClean="0"/>
              <a:t/>
            </a:r>
            <a:br>
              <a:rPr kumimoji="1" lang="en-US" altLang="ja-JP" sz="1600" dirty="0" smtClean="0"/>
            </a:br>
            <a:r>
              <a:rPr kumimoji="1" lang="ja-JP" altLang="en-US" sz="1600" dirty="0" smtClean="0"/>
              <a:t>したがって、「新しいシン・テレワークシステム サーバーの登録」および「コンピュータ </a:t>
            </a:r>
            <a:r>
              <a:rPr kumimoji="1" lang="en-US" altLang="ja-JP" sz="1600" dirty="0" smtClean="0"/>
              <a:t>ID </a:t>
            </a:r>
            <a:r>
              <a:rPr kumimoji="1" lang="ja-JP" altLang="en-US" sz="1600" dirty="0" smtClean="0"/>
              <a:t>の変更」も可能である。</a:t>
            </a:r>
            <a:endParaRPr kumimoji="1" lang="en-US" altLang="ja-JP" sz="1600" dirty="0" smtClean="0"/>
          </a:p>
          <a:p>
            <a:pPr marL="0" indent="0">
              <a:buNone/>
            </a:pPr>
            <a:r>
              <a:rPr kumimoji="1" lang="ja-JP" altLang="en-US" sz="1600" dirty="0" smtClean="0"/>
              <a:t>その後、ダウンしたコントローラが復旧した場合も、何もなかったかのように動作を開始する。</a:t>
            </a:r>
            <a:endParaRPr kumimoji="1" lang="ja-JP" altLang="en-US" sz="1600" dirty="0"/>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smtClean="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1005542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(3/3) – </a:t>
            </a:r>
            <a:r>
              <a:rPr kumimoji="1" lang="ja-JP" altLang="en-US" sz="3600" dirty="0" smtClean="0"/>
              <a:t>データベースのダウン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smtClean="0"/>
              <a:t>何らかの原因で、データベースがダウンした場合、以下の仕組みにより、サービスが継続される。</a:t>
            </a:r>
            <a:r>
              <a:rPr kumimoji="1" lang="en-US" altLang="ja-JP" sz="1200" dirty="0" smtClean="0"/>
              <a:t/>
            </a:r>
            <a:br>
              <a:rPr kumimoji="1" lang="en-US" altLang="ja-JP" sz="1200" dirty="0" smtClean="0"/>
            </a:br>
            <a:r>
              <a:rPr kumimoji="1" lang="en-US" altLang="ja-JP" sz="1200" dirty="0" smtClean="0"/>
              <a:t>(</a:t>
            </a:r>
            <a:r>
              <a:rPr kumimoji="1" lang="ja-JP" altLang="en-US" sz="1200" dirty="0" smtClean="0"/>
              <a:t>データベースがいずれのコントローラのホストとも独立している場合でも、同居している場合であっても、仕組みは同様である。</a:t>
            </a:r>
            <a:r>
              <a:rPr kumimoji="1" lang="en-US" altLang="ja-JP" sz="1200" dirty="0" smtClean="0"/>
              <a:t>)</a:t>
            </a:r>
          </a:p>
          <a:p>
            <a:pPr marL="342900" indent="-342900">
              <a:buFont typeface="+mj-lt"/>
              <a:buAutoNum type="arabicPeriod"/>
            </a:pPr>
            <a:r>
              <a:rPr kumimoji="1" lang="ja-JP" altLang="en-US" sz="1200" dirty="0" smtClean="0"/>
              <a:t>前々ページの ① の仕組みにより、各コントローラは、デフォルトで </a:t>
            </a:r>
            <a:r>
              <a:rPr kumimoji="1" lang="en-US" altLang="ja-JP" sz="1200" dirty="0" smtClean="0"/>
              <a:t>10 </a:t>
            </a:r>
            <a:r>
              <a:rPr kumimoji="1" lang="ja-JP" altLang="en-US" sz="1200" dirty="0" smtClean="0"/>
              <a:t>秒ごとに </a:t>
            </a:r>
            <a:r>
              <a:rPr kumimoji="1" lang="en-US" altLang="ja-JP" sz="1200" dirty="0" smtClean="0"/>
              <a:t>DB </a:t>
            </a:r>
            <a:r>
              <a:rPr kumimoji="1" lang="ja-JP" altLang="en-US" sz="1200" dirty="0" smtClean="0"/>
              <a:t>の内容をすべてコピーして、メモリ上に保持している。</a:t>
            </a:r>
            <a:endParaRPr kumimoji="1" lang="en-US" altLang="ja-JP" sz="1200" dirty="0" smtClean="0"/>
          </a:p>
          <a:p>
            <a:pPr marL="342900" indent="-342900">
              <a:buFont typeface="+mj-lt"/>
              <a:buAutoNum type="arabicPeriod"/>
            </a:pPr>
            <a:r>
              <a:rPr kumimoji="1" lang="ja-JP" altLang="en-US" sz="1200" dirty="0" smtClean="0"/>
              <a:t>したがって、</a:t>
            </a:r>
            <a:r>
              <a:rPr kumimoji="1" lang="en-US" altLang="ja-JP" sz="1200" dirty="0" smtClean="0"/>
              <a:t>DB </a:t>
            </a:r>
            <a:r>
              <a:rPr kumimoji="1" lang="ja-JP" altLang="en-US" sz="1200" dirty="0" smtClean="0"/>
              <a:t>がダウンしている間も、「シン・テレワークシステム サーバー」および「シン・テレワークシステム クライアント」からの接続要求等に対応することが可能である。</a:t>
            </a:r>
            <a:r>
              <a:rPr kumimoji="1" lang="en-US" altLang="ja-JP" sz="1200" dirty="0" smtClean="0"/>
              <a:t/>
            </a:r>
            <a:br>
              <a:rPr kumimoji="1" lang="en-US" altLang="ja-JP" sz="1200" dirty="0" smtClean="0"/>
            </a:br>
            <a:r>
              <a:rPr kumimoji="1" lang="ja-JP" altLang="en-US" sz="1200" dirty="0" smtClean="0"/>
              <a:t>ただし、</a:t>
            </a:r>
            <a:r>
              <a:rPr kumimoji="1" lang="en-US" altLang="ja-JP" sz="1200" dirty="0" smtClean="0"/>
              <a:t>DB </a:t>
            </a:r>
            <a:r>
              <a:rPr kumimoji="1" lang="ja-JP" altLang="en-US" sz="1200" dirty="0" smtClean="0"/>
              <a:t>更新を必ず必要とする一部の機能 </a:t>
            </a:r>
            <a:r>
              <a:rPr kumimoji="1" lang="en-US" altLang="ja-JP" sz="1200" dirty="0" smtClean="0"/>
              <a:t>※ </a:t>
            </a:r>
            <a:r>
              <a:rPr kumimoji="1" lang="ja-JP" altLang="en-US" sz="1200" dirty="0" smtClean="0"/>
              <a:t>は、提供することができず、ユーザー画面には</a:t>
            </a:r>
            <a:endParaRPr kumimoji="1" lang="en-US" altLang="ja-JP" sz="1200" dirty="0" smtClean="0"/>
          </a:p>
          <a:p>
            <a:pPr marL="342900" indent="-342900">
              <a:buFont typeface="+mj-lt"/>
              <a:buAutoNum type="arabicPeriod"/>
            </a:pPr>
            <a:r>
              <a:rPr lang="ja-JP" altLang="en-US" sz="1200" dirty="0" smtClean="0"/>
              <a:t>なお、</a:t>
            </a:r>
            <a:r>
              <a:rPr lang="ja-JP" altLang="en-US" sz="1200" dirty="0"/>
              <a:t>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a:t>
            </a:r>
            <a:r>
              <a:rPr lang="ja-JP" altLang="en-US" sz="1200" dirty="0" smtClean="0"/>
              <a:t>。各コントローラプロセスが再起動したときは、まず </a:t>
            </a:r>
            <a:r>
              <a:rPr lang="en-US" altLang="ja-JP" sz="1200" dirty="0" smtClean="0"/>
              <a:t>DB </a:t>
            </a:r>
            <a:r>
              <a:rPr lang="ja-JP" altLang="en-US" sz="1200" dirty="0" err="1" smtClean="0"/>
              <a:t>への</a:t>
            </a:r>
            <a:r>
              <a:rPr lang="ja-JP" altLang="en-US" sz="1200" dirty="0" smtClean="0"/>
              <a:t>アクセスを試行し、失敗した場合は、</a:t>
            </a:r>
            <a:r>
              <a:rPr lang="ja-JP" altLang="en-US" sz="1200" dirty="0"/>
              <a:t>ローカルディスクに</a:t>
            </a:r>
            <a:r>
              <a:rPr lang="ja-JP" altLang="en-US" sz="1200" dirty="0" smtClean="0"/>
              <a:t>バックアップしている </a:t>
            </a:r>
            <a:r>
              <a:rPr lang="en-US" altLang="ja-JP" sz="1200" dirty="0" smtClean="0"/>
              <a:t>DB </a:t>
            </a:r>
            <a:r>
              <a:rPr lang="ja-JP" altLang="en-US" sz="1200" dirty="0" smtClean="0"/>
              <a:t>のコピーを用いて処理を開始する。</a:t>
            </a:r>
            <a:endParaRPr kumimoji="1" lang="en-US" altLang="ja-JP" sz="1200" dirty="0" smtClean="0"/>
          </a:p>
          <a:p>
            <a:pPr marL="0" indent="0">
              <a:buNone/>
            </a:pPr>
            <a:r>
              <a:rPr kumimoji="1" lang="ja-JP" altLang="en-US" sz="1200" dirty="0" smtClean="0"/>
              <a:t>その後、ダウンしたデータベースが復旧した場合も、何もなかったかのように動作を開始する。</a:t>
            </a:r>
            <a:endParaRPr kumimoji="1" lang="ja-JP" altLang="en-US" sz="1200" dirty="0"/>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smtClean="0"/>
              <a:t>※ </a:t>
            </a:r>
            <a:r>
              <a:rPr kumimoji="1" lang="ja-JP" altLang="en-US" sz="1050" dirty="0" smtClean="0"/>
              <a:t>コントローラからみて </a:t>
            </a:r>
            <a:r>
              <a:rPr kumimoji="1" lang="en-US" altLang="ja-JP" sz="1050" dirty="0" smtClean="0"/>
              <a:t>DB </a:t>
            </a:r>
            <a:r>
              <a:rPr kumimoji="1" lang="ja-JP" altLang="en-US" sz="1050" dirty="0" smtClean="0"/>
              <a:t>がダウンしたとき、</a:t>
            </a:r>
            <a:r>
              <a:rPr kumimoji="1" lang="en-US" altLang="ja-JP" sz="1050" dirty="0" smtClean="0"/>
              <a:t>DB </a:t>
            </a:r>
            <a:r>
              <a:rPr kumimoji="1" lang="ja-JP" altLang="en-US" sz="1050" dirty="0" smtClean="0"/>
              <a:t>ダウン中に、そのコントローラがユーザーに提供できなくなる機能の一覧</a:t>
            </a:r>
            <a:r>
              <a:rPr kumimoji="1" lang="en-US" altLang="ja-JP" sz="1050" dirty="0" smtClean="0"/>
              <a:t>:</a:t>
            </a:r>
          </a:p>
          <a:p>
            <a:pPr marL="285750" indent="-285750">
              <a:buFont typeface="Arial" panose="020B0604020202020204" pitchFamily="34" charset="0"/>
              <a:buChar char="•"/>
            </a:pPr>
            <a:r>
              <a:rPr kumimoji="1" lang="ja-JP" altLang="en-US" sz="1050" dirty="0" smtClean="0"/>
              <a:t>新しい「シン・テレワークシステム サーバー」の利用開始 </a:t>
            </a:r>
            <a:r>
              <a:rPr kumimoji="1" lang="en-US" altLang="ja-JP" sz="1050" dirty="0" smtClean="0"/>
              <a:t>(</a:t>
            </a:r>
            <a:r>
              <a:rPr kumimoji="1" lang="ja-JP" altLang="en-US" sz="1050" dirty="0" smtClean="0"/>
              <a:t>コントローラへの登録・コンピュータ </a:t>
            </a:r>
            <a:r>
              <a:rPr kumimoji="1" lang="en-US" altLang="ja-JP" sz="1050" dirty="0" smtClean="0"/>
              <a:t>ID </a:t>
            </a:r>
            <a:r>
              <a:rPr kumimoji="1" lang="ja-JP" altLang="en-US" sz="1050" dirty="0" smtClean="0"/>
              <a:t>の払い出し</a:t>
            </a:r>
            <a:r>
              <a:rPr kumimoji="1" lang="en-US" altLang="ja-JP" sz="1050" dirty="0" smtClean="0"/>
              <a:t>)</a:t>
            </a:r>
            <a:br>
              <a:rPr kumimoji="1" lang="en-US" altLang="ja-JP" sz="1050" dirty="0" smtClean="0"/>
            </a:br>
            <a:r>
              <a:rPr kumimoji="1" lang="en-US" altLang="ja-JP" sz="1050" dirty="0" smtClean="0"/>
              <a:t>(</a:t>
            </a:r>
            <a:r>
              <a:rPr kumimoji="1" lang="ja-JP" altLang="en-US" sz="1050" dirty="0" smtClean="0"/>
              <a:t>以前から登録されていた</a:t>
            </a:r>
            <a:r>
              <a:rPr lang="ja-JP" altLang="en-US" sz="1050" dirty="0" smtClean="0"/>
              <a:t>「シン・テレワークシステム サーバー」</a:t>
            </a:r>
            <a:r>
              <a:rPr kumimoji="1" lang="ja-JP" altLang="en-US" sz="1050" dirty="0" smtClean="0"/>
              <a:t>は継続して利用できる。</a:t>
            </a:r>
            <a:r>
              <a:rPr kumimoji="1" lang="en-US" altLang="ja-JP" sz="1050" dirty="0" smtClean="0"/>
              <a:t>)</a:t>
            </a:r>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」の「コンピュータ </a:t>
            </a:r>
            <a:r>
              <a:rPr lang="en-US" altLang="ja-JP" sz="1050" dirty="0" smtClean="0"/>
              <a:t>ID</a:t>
            </a:r>
            <a:r>
              <a:rPr lang="ja-JP" altLang="en-US" sz="1050" dirty="0" smtClean="0"/>
              <a:t>」の変更。</a:t>
            </a:r>
            <a:endParaRPr lang="en-US" altLang="ja-JP" sz="1050" dirty="0" smtClean="0"/>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a:t>
            </a:r>
            <a:r>
              <a:rPr lang="en-US" altLang="ja-JP" sz="1050" dirty="0" smtClean="0"/>
              <a:t>Wake on LAN</a:t>
            </a:r>
            <a:r>
              <a:rPr lang="ja-JP" altLang="en-US" sz="1050" dirty="0" smtClean="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1234839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すべてのコントローラと、すべての中継ゲートウェイは、通常時は、インターネットから疎通がなければならない。</a:t>
            </a:r>
          </a:p>
          <a:p>
            <a:r>
              <a:rPr kumimoji="1" lang="ja-JP" altLang="en-US" dirty="0" smtClean="0"/>
              <a:t>すべての中継ゲートウェイの設定ファイルを適切に設定し、通常時は、すべてのコントローラにすべての中継ゲートウェイが接続されていなければならない。</a:t>
            </a:r>
            <a:endParaRPr kumimoji="1" lang="en-US" altLang="ja-JP" dirty="0" smtClean="0"/>
          </a:p>
          <a:p>
            <a:pPr lvl="1"/>
            <a:r>
              <a:rPr lang="ja-JP" altLang="en-US" dirty="0"/>
              <a:t>すべての中継ゲートウェイは、通常時は、すべての</a:t>
            </a:r>
            <a:r>
              <a:rPr lang="ja-JP" altLang="en-US" dirty="0" smtClean="0"/>
              <a:t>コントローラへの正常なグローバル </a:t>
            </a:r>
            <a:r>
              <a:rPr lang="en-US" altLang="ja-JP" dirty="0" smtClean="0"/>
              <a:t>IPv4 </a:t>
            </a:r>
            <a:r>
              <a:rPr lang="ja-JP" altLang="en-US" dirty="0" smtClean="0"/>
              <a:t>アドレス宛疎通が可能でなければならない。</a:t>
            </a:r>
            <a:endParaRPr kumimoji="1" lang="en-US" altLang="ja-JP" dirty="0" smtClean="0"/>
          </a:p>
          <a:p>
            <a:pPr lvl="1"/>
            <a:r>
              <a:rPr kumimoji="1" lang="ja-JP" altLang="en-US" dirty="0" smtClean="0"/>
              <a:t>たとえば、設定ミスや通信ミスにより、中継ゲートウェイ </a:t>
            </a:r>
            <a:r>
              <a:rPr kumimoji="1" lang="en-US" altLang="ja-JP" dirty="0" smtClean="0"/>
              <a:t>1, 2 </a:t>
            </a:r>
            <a:r>
              <a:rPr kumimoji="1" lang="ja-JP" altLang="en-US" dirty="0" smtClean="0"/>
              <a:t>とコントローラ </a:t>
            </a:r>
            <a:r>
              <a:rPr kumimoji="1" lang="en-US" altLang="ja-JP" dirty="0" smtClean="0"/>
              <a:t>1, 2 </a:t>
            </a:r>
            <a:r>
              <a:rPr kumimoji="1" lang="ja-JP" altLang="en-US" dirty="0" smtClean="0"/>
              <a:t>があり、</a:t>
            </a:r>
            <a:r>
              <a:rPr kumimoji="1" lang="en-US" altLang="ja-JP" dirty="0" smtClean="0"/>
              <a:t/>
            </a:r>
            <a:br>
              <a:rPr kumimoji="1" lang="en-US" altLang="ja-JP" dirty="0" smtClean="0"/>
            </a:br>
            <a:r>
              <a:rPr kumimoji="1" lang="ja-JP" altLang="en-US" dirty="0" smtClean="0"/>
              <a:t>中継ゲートウェイ </a:t>
            </a:r>
            <a:r>
              <a:rPr kumimoji="1" lang="en-US" altLang="ja-JP" dirty="0" smtClean="0"/>
              <a:t>1 </a:t>
            </a:r>
            <a:r>
              <a:rPr kumimoji="1" lang="ja-JP" altLang="en-US" dirty="0" smtClean="0"/>
              <a:t>からコントローラ </a:t>
            </a:r>
            <a:r>
              <a:rPr kumimoji="1" lang="en-US" altLang="ja-JP" dirty="0" smtClean="0"/>
              <a:t>1, 2 </a:t>
            </a:r>
            <a:r>
              <a:rPr kumimoji="1" lang="ja-JP" altLang="en-US" dirty="0" err="1" smtClean="0"/>
              <a:t>への</a:t>
            </a:r>
            <a:r>
              <a:rPr kumimoji="1" lang="ja-JP" altLang="en-US" dirty="0" smtClean="0"/>
              <a:t>接続がなされているが、</a:t>
            </a:r>
            <a:r>
              <a:rPr kumimoji="1" lang="en-US" altLang="ja-JP" dirty="0" smtClean="0"/>
              <a:t/>
            </a:r>
            <a:br>
              <a:rPr kumimoji="1" lang="en-US" altLang="ja-JP" dirty="0" smtClean="0"/>
            </a:br>
            <a:r>
              <a:rPr kumimoji="1" lang="ja-JP" altLang="en-US" dirty="0" smtClean="0"/>
              <a:t>中継ゲートウェイ </a:t>
            </a:r>
            <a:r>
              <a:rPr kumimoji="1" lang="en-US" altLang="ja-JP" dirty="0" smtClean="0"/>
              <a:t>2 </a:t>
            </a:r>
            <a:r>
              <a:rPr kumimoji="1" lang="ja-JP" altLang="en-US" dirty="0" smtClean="0"/>
              <a:t>ではコントローラ </a:t>
            </a:r>
            <a:r>
              <a:rPr kumimoji="1" lang="en-US" altLang="ja-JP" dirty="0" smtClean="0"/>
              <a:t>1 </a:t>
            </a:r>
            <a:r>
              <a:rPr kumimoji="1" lang="ja-JP" altLang="en-US" dirty="0" smtClean="0"/>
              <a:t>にしか接続がなされていない、</a:t>
            </a:r>
            <a:br>
              <a:rPr kumimoji="1" lang="ja-JP" altLang="en-US" dirty="0" smtClean="0"/>
            </a:br>
            <a:r>
              <a:rPr kumimoji="1" lang="ja-JP" altLang="en-US" dirty="0" smtClean="0"/>
              <a:t>というような中途半端な状態が生じているとき、</a:t>
            </a:r>
            <a:r>
              <a:rPr kumimoji="1" lang="en-US" altLang="ja-JP" dirty="0" smtClean="0"/>
              <a:t/>
            </a:r>
            <a:br>
              <a:rPr kumimoji="1" lang="en-US" altLang="ja-JP" dirty="0" smtClean="0"/>
            </a:br>
            <a:r>
              <a:rPr kumimoji="1" lang="ja-JP" altLang="en-US" dirty="0" smtClean="0"/>
              <a:t>コントローラ </a:t>
            </a:r>
            <a:r>
              <a:rPr kumimoji="1" lang="en-US" altLang="ja-JP" dirty="0" smtClean="0"/>
              <a:t>2 </a:t>
            </a:r>
            <a:r>
              <a:rPr kumimoji="1" lang="ja-JP" altLang="en-US" dirty="0" smtClean="0"/>
              <a:t>を経由して接続しようとしたクライアントは、中継ゲートウェイ </a:t>
            </a:r>
            <a:r>
              <a:rPr kumimoji="1" lang="en-US" altLang="ja-JP" dirty="0" smtClean="0"/>
              <a:t>1 </a:t>
            </a:r>
            <a:r>
              <a:rPr kumimoji="1" lang="ja-JP" altLang="en-US" dirty="0" smtClean="0"/>
              <a:t>とサーバーセッションを確立済みのサーバーを見つけることができなくなる。</a:t>
            </a:r>
            <a:endParaRPr kumimoji="1" lang="en-US" altLang="ja-JP" dirty="0" smtClean="0"/>
          </a:p>
          <a:p>
            <a:r>
              <a:rPr kumimoji="1" lang="ja-JP" altLang="en-US" dirty="0" smtClean="0"/>
              <a:t>これらの具体的な設定方法については、後で解説する。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コントローラ冗長の注意点</a:t>
            </a:r>
            <a:endParaRPr kumimoji="1" lang="ja-JP" altLang="en-US" dirty="0"/>
          </a:p>
        </p:txBody>
      </p:sp>
    </p:spTree>
    <p:extLst>
      <p:ext uri="{BB962C8B-B14F-4D97-AF65-F5344CB8AC3E}">
        <p14:creationId xmlns:p14="http://schemas.microsoft.com/office/powerpoint/2010/main" val="14004490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smtClean="0"/>
              <a:t>同一のローカル</a:t>
            </a:r>
            <a:endParaRPr kumimoji="1" lang="en-US" altLang="ja-JP" dirty="0" smtClean="0"/>
          </a:p>
          <a:p>
            <a:r>
              <a:rPr kumimoji="1" lang="ja-JP" altLang="en-US" dirty="0" smtClean="0"/>
              <a:t>ネットワーク</a:t>
            </a:r>
            <a:endParaRPr kumimoji="1" lang="ja-JP" altLang="en-US" dirty="0"/>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smtClean="0"/>
              <a:t>冗長トポロジ例 </a:t>
            </a:r>
            <a:r>
              <a:rPr lang="en-US" altLang="ja-JP" b="1" dirty="0" smtClean="0"/>
              <a:t>#1:</a:t>
            </a:r>
          </a:p>
          <a:p>
            <a:r>
              <a:rPr kumimoji="1" lang="ja-JP" altLang="en-US" dirty="0" smtClean="0"/>
              <a:t>すべてのコントローラとすべての中継ゲートウェイは、同一のローカルネットワークに接続されており、同じ系でインターネットに接続されている。</a:t>
            </a:r>
            <a:endParaRPr kumimoji="1" lang="en-US" altLang="ja-JP" dirty="0" smtClean="0"/>
          </a:p>
          <a:p>
            <a:r>
              <a:rPr lang="ja-JP" altLang="en-US" b="1" dirty="0" smtClean="0"/>
              <a:t>動作</a:t>
            </a:r>
            <a:r>
              <a:rPr lang="ja-JP" altLang="en-US" b="1" dirty="0"/>
              <a:t>の仕組み</a:t>
            </a:r>
            <a:r>
              <a:rPr lang="en-US" altLang="ja-JP"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kumimoji="1" lang="ja-JP" altLang="en-US" sz="1400" dirty="0" smtClean="0"/>
              <a:t>インターネット接続系は単一のため、これがダウンすると、全ユーザーへのサービスが完全に停止する。</a:t>
            </a:r>
            <a:endParaRPr kumimoji="1" lang="ja-JP" altLang="en-US" sz="1400" dirty="0"/>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ローカルネットワークやインターネット接続系は１つでよい。</a:t>
            </a:r>
          </a:p>
          <a:p>
            <a:pPr marL="285750" indent="-285750">
              <a:buFont typeface="Arial" panose="020B0604020202020204" pitchFamily="34" charset="0"/>
              <a:buChar char="•"/>
            </a:pPr>
            <a:r>
              <a:rPr kumimoji="1" lang="ja-JP" altLang="en-US" sz="1600" dirty="0" smtClean="0"/>
              <a:t>最も低コストでシンプル。</a:t>
            </a:r>
            <a:endParaRPr kumimoji="1" lang="en-US" altLang="ja-JP" sz="1600" dirty="0" smtClean="0"/>
          </a:p>
          <a:p>
            <a:pPr marL="285750" indent="-285750">
              <a:buFont typeface="Arial" panose="020B0604020202020204" pitchFamily="34" charset="0"/>
              <a:buChar char="•"/>
            </a:pPr>
            <a:r>
              <a:rPr kumimoji="1" lang="ja-JP" altLang="en-US" sz="1600" dirty="0" smtClean="0"/>
              <a:t>コントローラや中継ゲートウェイそのもののダウンに対応できる。</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6076229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smtClean="0"/>
              <a:t>#2:</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同様に、中継ゲートウェイネットワークが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smtClean="0"/>
              <a:t>動作</a:t>
            </a:r>
            <a:r>
              <a:rPr lang="ja-JP" altLang="en-US" sz="1400" b="1" dirty="0"/>
              <a:t>の仕組み</a:t>
            </a:r>
            <a:r>
              <a:rPr lang="en-US" altLang="ja-JP" sz="1400"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lang="ja-JP" altLang="en-US" sz="1400" dirty="0"/>
              <a:t>インターネット接続系は単一のため、これがダウンすると、全ユーザーへのサービスが完全に停止する</a:t>
            </a:r>
            <a:r>
              <a:rPr lang="ja-JP" altLang="en-US" sz="1400" dirty="0" smtClean="0"/>
              <a:t>。</a:t>
            </a:r>
            <a:endParaRPr lang="en-US" altLang="ja-JP" sz="1400" dirty="0" smtClean="0"/>
          </a:p>
          <a:p>
            <a:r>
              <a:rPr kumimoji="1" lang="ja-JP" altLang="en-US" sz="1400" dirty="0" smtClean="0"/>
              <a:t>「冗長トポロジ </a:t>
            </a:r>
            <a:r>
              <a:rPr kumimoji="1" lang="en-US" altLang="ja-JP" sz="1400" dirty="0" smtClean="0"/>
              <a:t>#1</a:t>
            </a:r>
            <a:r>
              <a:rPr kumimoji="1" lang="ja-JP" altLang="en-US" sz="1400" dirty="0" smtClean="0"/>
              <a:t>」とあまり変わらないが、コントローラと中継ゲートウェイを異なるファシリティや回線に設置してコストを下げる</a:t>
            </a:r>
          </a:p>
          <a:p>
            <a:r>
              <a:rPr kumimoji="1" lang="ja-JP" altLang="en-US" sz="1400" dirty="0" smtClean="0"/>
              <a:t>ことが可能である。</a:t>
            </a:r>
            <a:endParaRPr kumimoji="1" lang="ja-JP" altLang="en-US" sz="1400" dirty="0"/>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コントローラと中継ゲートウェイとを別々の基盤上に構築することができる。</a:t>
            </a:r>
            <a:endParaRPr kumimoji="1" lang="en-US" altLang="ja-JP" sz="1600" dirty="0" smtClean="0"/>
          </a:p>
          <a:p>
            <a:pPr marL="285750" indent="-285750">
              <a:buFont typeface="Arial" panose="020B0604020202020204" pitchFamily="34" charset="0"/>
              <a:buChar char="•"/>
            </a:pPr>
            <a:r>
              <a:rPr kumimoji="1" lang="ja-JP" altLang="en-US" sz="1600" dirty="0" smtClean="0"/>
              <a:t>例</a:t>
            </a:r>
            <a:r>
              <a:rPr kumimoji="1" lang="en-US" altLang="ja-JP" sz="1600" dirty="0" smtClean="0"/>
              <a:t>: </a:t>
            </a:r>
            <a:r>
              <a:rPr kumimoji="1" lang="ja-JP" altLang="en-US" sz="1600" dirty="0" smtClean="0"/>
              <a:t>コントローラは </a:t>
            </a:r>
            <a:r>
              <a:rPr kumimoji="1" lang="en-US" altLang="ja-JP" sz="1600" dirty="0" smtClean="0"/>
              <a:t>AWS</a:t>
            </a:r>
            <a:r>
              <a:rPr kumimoji="1" lang="ja-JP" altLang="en-US" sz="1600" dirty="0" err="1" smtClean="0"/>
              <a:t>、</a:t>
            </a:r>
            <a:r>
              <a:rPr kumimoji="1" lang="ja-JP" altLang="en-US" sz="1600" dirty="0" smtClean="0"/>
              <a:t>中継ゲートウェイは安価なフレッツ </a:t>
            </a:r>
            <a:r>
              <a:rPr kumimoji="1" lang="en-US" altLang="ja-JP" sz="1600" dirty="0" smtClean="0"/>
              <a:t>ISP </a:t>
            </a:r>
            <a:r>
              <a:rPr kumimoji="1" lang="ja-JP" altLang="en-US" sz="1600" dirty="0" smtClean="0"/>
              <a:t>回線、など</a:t>
            </a:r>
            <a:endParaRPr kumimoji="1" lang="en-US" altLang="ja-JP" sz="1600" dirty="0" smtClean="0"/>
          </a:p>
          <a:p>
            <a:pPr marL="285750" indent="-285750">
              <a:buFont typeface="Arial" panose="020B0604020202020204" pitchFamily="34" charset="0"/>
              <a:buChar char="•"/>
            </a:pPr>
            <a:r>
              <a:rPr lang="ja-JP" altLang="en-US" sz="1600" dirty="0"/>
              <a:t>コントローラや中継ゲートウェイそのもののダウンに対応できる</a:t>
            </a:r>
            <a:r>
              <a:rPr lang="ja-JP" altLang="en-US" sz="1600" dirty="0" smtClean="0"/>
              <a:t>。</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37803360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smtClean="0"/>
              <a:t>#3:</a:t>
            </a:r>
            <a:endParaRPr lang="en-US" altLang="ja-JP" sz="1400" b="1" dirty="0"/>
          </a:p>
          <a:p>
            <a:r>
              <a:rPr kumimoji="1" lang="ja-JP" altLang="en-US" sz="1400" dirty="0" smtClean="0"/>
              <a:t>コントローラ用のローカルネットワークがいくつかあり、複数台のコントローラが分散して接続されている。</a:t>
            </a:r>
            <a:endParaRPr kumimoji="1" lang="en-US" altLang="ja-JP" sz="1400" dirty="0" smtClean="0"/>
          </a:p>
          <a:p>
            <a:r>
              <a:rPr kumimoji="1" lang="ja-JP" altLang="en-US" sz="1400" dirty="0" smtClean="0"/>
              <a:t>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smtClean="0"/>
              <a:t>中継ゲートウェイのインターネット接続系は単一なので、これがダウンすると、全ユーザーの通信は停止し不能になる。</a:t>
            </a:r>
            <a:endParaRPr kumimoji="1" lang="ja-JP" altLang="en-US" sz="1400" dirty="0"/>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の </a:t>
            </a:r>
            <a:r>
              <a:rPr lang="en-US" altLang="ja-JP" sz="1200" dirty="0" smtClean="0"/>
              <a:t>2 </a:t>
            </a:r>
            <a:r>
              <a:rPr lang="ja-JP" altLang="en-US" sz="1200" dirty="0" err="1" smtClean="0"/>
              <a:t>つの</a:t>
            </a:r>
            <a:r>
              <a:rPr lang="ja-JP" altLang="en-US" sz="1200" dirty="0" smtClean="0"/>
              <a:t>アベイビリティ・ゾーン </a:t>
            </a:r>
            <a:r>
              <a:rPr lang="en-US" altLang="ja-JP" sz="1200" dirty="0" smtClean="0"/>
              <a:t>or </a:t>
            </a:r>
            <a:r>
              <a:rPr lang="ja-JP" altLang="en-US" sz="1200" dirty="0" smtClean="0"/>
              <a:t>「</a:t>
            </a:r>
            <a:r>
              <a:rPr lang="en-US" altLang="ja-JP" sz="1200" dirty="0" smtClean="0"/>
              <a:t>AWS + Azure</a:t>
            </a:r>
            <a:r>
              <a:rPr lang="ja-JP" altLang="en-US" sz="1200" dirty="0" smtClean="0"/>
              <a:t>」 等により冗長化できる。</a:t>
            </a:r>
            <a:endParaRPr lang="en-US" altLang="ja-JP" sz="1200" dirty="0" smtClean="0"/>
          </a:p>
          <a:p>
            <a:pPr marL="285750" indent="-285750">
              <a:buFont typeface="Arial" panose="020B0604020202020204" pitchFamily="34" charset="0"/>
              <a:buChar char="•"/>
            </a:pPr>
            <a:r>
              <a:rPr lang="ja-JP" altLang="en-US" sz="1200" dirty="0" smtClean="0"/>
              <a:t>中継</a:t>
            </a:r>
            <a:r>
              <a:rPr lang="ja-JP" altLang="en-US" sz="1200" dirty="0"/>
              <a:t>ゲートウェイは安価なフレッツ </a:t>
            </a:r>
            <a:r>
              <a:rPr lang="en-US" altLang="ja-JP" sz="1200" dirty="0"/>
              <a:t>ISP </a:t>
            </a:r>
            <a:r>
              <a:rPr lang="ja-JP" altLang="en-US" sz="1200" dirty="0" smtClean="0"/>
              <a:t>回線を利用する等ができる。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中継ゲートウェイ用のローカルネットワーク機器やインターネット接続系がダウンした場合は、全サービスが停止する。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07274420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149</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smtClean="0"/>
              <a:t>#4:</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中継ゲートウェイネットワークがいくつかあり、複数台の中継ゲートウェイが分散して接続されている。</a:t>
            </a:r>
            <a:endParaRPr kumimoji="1" lang="en-US" altLang="ja-JP" sz="1400" dirty="0" smtClean="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smtClean="0"/>
              <a:t>が</a:t>
            </a:r>
            <a:r>
              <a:rPr lang="ja-JP" altLang="en-US" sz="1200" dirty="0"/>
              <a:t>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smtClean="0"/>
              <a:t>が</a:t>
            </a:r>
            <a:r>
              <a:rPr lang="ja-JP" altLang="en-US" sz="1200" dirty="0"/>
              <a:t>ダウンした場合、すべてのユーザーはコントローラ </a:t>
            </a:r>
            <a:r>
              <a:rPr lang="en-US" altLang="ja-JP" sz="1200" dirty="0"/>
              <a:t>1 </a:t>
            </a:r>
            <a:r>
              <a:rPr lang="ja-JP" altLang="en-US" sz="1200" dirty="0"/>
              <a:t>を用いる</a:t>
            </a:r>
            <a:r>
              <a:rPr lang="ja-JP" altLang="en-US" sz="1200" dirty="0" smtClean="0"/>
              <a:t>。</a:t>
            </a:r>
            <a:endParaRPr lang="en-US" altLang="ja-JP" sz="1200" dirty="0" smtClean="0"/>
          </a:p>
          <a:p>
            <a:r>
              <a:rPr lang="ja-JP" altLang="en-US" sz="1200" dirty="0" smtClean="0"/>
              <a:t>コントローラのインターネット接続系は </a:t>
            </a:r>
            <a:r>
              <a:rPr lang="en-US" altLang="ja-JP" sz="1200" dirty="0" smtClean="0"/>
              <a:t>1 </a:t>
            </a:r>
            <a:r>
              <a:rPr lang="ja-JP" altLang="en-US" sz="1200" dirty="0" smtClean="0"/>
              <a:t>つしかないので、これがダウンした場合は、全サービスが停止する。</a:t>
            </a:r>
            <a:r>
              <a:rPr lang="en-US" altLang="ja-JP" sz="1200" dirty="0" smtClean="0"/>
              <a:t/>
            </a:r>
            <a:br>
              <a:rPr lang="en-US" altLang="ja-JP" sz="1200" dirty="0" smtClean="0"/>
            </a:br>
            <a:r>
              <a:rPr lang="en-US" altLang="ja-JP" sz="1200" dirty="0" smtClean="0"/>
              <a:t>(</a:t>
            </a:r>
            <a:r>
              <a:rPr lang="ja-JP" altLang="en-US" sz="1200" dirty="0" smtClean="0"/>
              <a:t>ただし、中継ゲートウェイは別系であるため、すでに確立済みのテレワークセッションは切断されない。</a:t>
            </a:r>
            <a:r>
              <a:rPr lang="en-US" altLang="ja-JP" sz="1200" dirty="0" smtClean="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に構築し、中継</a:t>
            </a:r>
            <a:r>
              <a:rPr lang="ja-JP" altLang="en-US" sz="1200" dirty="0"/>
              <a:t>ゲートウェイは安価なフレッツ </a:t>
            </a:r>
            <a:r>
              <a:rPr lang="en-US" altLang="ja-JP" sz="1200" dirty="0"/>
              <a:t>ISP </a:t>
            </a:r>
            <a:r>
              <a:rPr lang="ja-JP" altLang="en-US" sz="1200" dirty="0" smtClean="0"/>
              <a:t>回線を利用する等ができる。</a:t>
            </a:r>
            <a:endParaRPr lang="en-US" altLang="ja-JP" sz="1200" dirty="0" smtClean="0"/>
          </a:p>
          <a:p>
            <a:pPr marL="285750" indent="-285750">
              <a:buFont typeface="Arial" panose="020B0604020202020204" pitchFamily="34" charset="0"/>
              <a:buChar char="•"/>
            </a:pPr>
            <a:r>
              <a:rPr kumimoji="1" lang="ja-JP" altLang="en-US" sz="1200" dirty="0" smtClean="0"/>
              <a:t>中継ゲートウェイの </a:t>
            </a:r>
            <a:r>
              <a:rPr kumimoji="1" lang="en-US" altLang="ja-JP" sz="1200" dirty="0" smtClean="0"/>
              <a:t>2 </a:t>
            </a:r>
            <a:r>
              <a:rPr kumimoji="1" lang="ja-JP" altLang="en-US" sz="1200" dirty="0" err="1" smtClean="0"/>
              <a:t>つの</a:t>
            </a:r>
            <a:r>
              <a:rPr kumimoji="1" lang="ja-JP" altLang="en-US" sz="1200" dirty="0" smtClean="0"/>
              <a:t>ネットワークを、別々の安価なフレッツ </a:t>
            </a:r>
            <a:r>
              <a:rPr kumimoji="1" lang="en-US" altLang="ja-JP" sz="1200" dirty="0" smtClean="0"/>
              <a:t>ISP </a:t>
            </a:r>
            <a:r>
              <a:rPr kumimoji="1" lang="ja-JP" altLang="en-US" sz="1200" dirty="0" smtClean="0"/>
              <a:t>回線を利用して構築することができる。一方がダウンしても、自動的にもう一方が全利用される。</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中継ゲートウェイを </a:t>
            </a:r>
            <a:r>
              <a:rPr kumimoji="1" lang="en-US" altLang="ja-JP" sz="1200" dirty="0" smtClean="0"/>
              <a:t>AWS </a:t>
            </a:r>
            <a:r>
              <a:rPr kumimoji="1" lang="ja-JP" altLang="en-US" sz="1200" dirty="0" smtClean="0"/>
              <a:t>や </a:t>
            </a:r>
            <a:r>
              <a:rPr kumimoji="1" lang="en-US" altLang="ja-JP" sz="1200" dirty="0" smtClean="0"/>
              <a:t>Azure </a:t>
            </a:r>
            <a:r>
              <a:rPr kumimoji="1" lang="ja-JP" altLang="en-US" sz="1200" dirty="0" smtClean="0"/>
              <a:t>の複数のサービスやアベイビリティゾーンを用いて分散構築できる。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38095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smtClean="0"/>
              <a:t>コントローラ </a:t>
            </a:r>
            <a:r>
              <a:rPr kumimoji="1" lang="en-US" altLang="ja-JP" sz="2400" dirty="0" smtClean="0"/>
              <a:t>(1 </a:t>
            </a:r>
            <a:r>
              <a:rPr kumimoji="1" lang="ja-JP" altLang="en-US" sz="2400" dirty="0" smtClean="0"/>
              <a:t>台以上</a:t>
            </a:r>
            <a:r>
              <a:rPr kumimoji="1" lang="en-US" altLang="ja-JP" sz="2400" dirty="0" smtClean="0"/>
              <a:t>)</a:t>
            </a:r>
          </a:p>
          <a:p>
            <a:pPr lvl="1"/>
            <a:r>
              <a:rPr lang="en-US" altLang="ja-JP" sz="2000" dirty="0" smtClean="0"/>
              <a:t>CPU: </a:t>
            </a:r>
            <a:r>
              <a:rPr lang="en-US" altLang="ja-JP" sz="2000" dirty="0"/>
              <a:t>(</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smtClean="0"/>
              <a:t>)</a:t>
            </a:r>
          </a:p>
          <a:p>
            <a:pPr lvl="1"/>
            <a:r>
              <a:rPr lang="en-US" altLang="ja-JP" sz="2000" dirty="0" smtClean="0"/>
              <a:t>RAM: </a:t>
            </a:r>
            <a:r>
              <a:rPr lang="en-US" altLang="ja-JP" sz="2000" dirty="0"/>
              <a:t>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smtClean="0"/>
              <a:t>万を超えるごとに </a:t>
            </a:r>
            <a:r>
              <a:rPr lang="en-US" altLang="ja-JP" sz="2000" dirty="0"/>
              <a:t>1GB </a:t>
            </a:r>
            <a:r>
              <a:rPr lang="ja-JP" altLang="en-US" sz="2000" dirty="0"/>
              <a:t>追加</a:t>
            </a:r>
            <a:r>
              <a:rPr lang="en-US" altLang="ja-JP" sz="2000" dirty="0" smtClean="0"/>
              <a:t>) ※1</a:t>
            </a:r>
          </a:p>
          <a:p>
            <a:pPr lvl="1"/>
            <a:r>
              <a:rPr lang="ja-JP" altLang="en-US" sz="2000" dirty="0" smtClean="0"/>
              <a:t>ストレージ</a:t>
            </a:r>
            <a:r>
              <a:rPr lang="en-US" altLang="ja-JP" sz="2000" dirty="0" smtClean="0"/>
              <a:t>:</a:t>
            </a:r>
            <a:r>
              <a:rPr lang="ja-JP" altLang="en-US" sz="2000" dirty="0" smtClean="0"/>
              <a:t> </a:t>
            </a:r>
            <a:r>
              <a:rPr lang="en-US" altLang="ja-JP" sz="2000" dirty="0" smtClean="0"/>
              <a:t>64GB</a:t>
            </a:r>
            <a:r>
              <a:rPr lang="ja-JP" altLang="en-US" sz="2000" dirty="0" smtClean="0"/>
              <a:t> 以上</a:t>
            </a:r>
            <a:endParaRPr lang="en-US" altLang="ja-JP" sz="2000" dirty="0" smtClean="0"/>
          </a:p>
          <a:p>
            <a:pPr lvl="1"/>
            <a:r>
              <a:rPr lang="en-US" altLang="ja-JP" sz="2000" dirty="0"/>
              <a:t>VM: </a:t>
            </a:r>
            <a:r>
              <a:rPr lang="ja-JP" altLang="en-US" sz="2000" dirty="0"/>
              <a:t>不要 </a:t>
            </a:r>
            <a:r>
              <a:rPr lang="en-US" altLang="ja-JP" sz="2000" dirty="0"/>
              <a:t>(VM </a:t>
            </a:r>
            <a:r>
              <a:rPr lang="ja-JP" altLang="en-US" sz="2000" dirty="0"/>
              <a:t>上のホストでも</a:t>
            </a:r>
            <a:r>
              <a:rPr lang="ja-JP" altLang="en-US" sz="2000" dirty="0" smtClean="0"/>
              <a:t>可</a:t>
            </a:r>
            <a:r>
              <a:rPr lang="en-US" altLang="ja-JP" sz="2000" dirty="0" smtClean="0"/>
              <a:t>)</a:t>
            </a:r>
          </a:p>
          <a:p>
            <a:pPr lvl="1"/>
            <a:r>
              <a:rPr kumimoji="1" lang="en-US" altLang="ja-JP" sz="2000" dirty="0" smtClean="0"/>
              <a:t>OS:</a:t>
            </a:r>
            <a:br>
              <a:rPr kumimoji="1" lang="en-US" altLang="ja-JP" sz="2000" dirty="0" smtClean="0"/>
            </a:br>
            <a:r>
              <a:rPr kumimoji="1" lang="en-US" altLang="ja-JP" sz="2000" dirty="0" smtClean="0"/>
              <a:t>Windows 8.1, 10, Windows Server 2012, 2012 R2, 2016, 2019, 2022 (</a:t>
            </a:r>
            <a:r>
              <a:rPr kumimoji="1" lang="ja-JP" altLang="en-US" sz="2000" dirty="0" smtClean="0"/>
              <a:t>デスクトップ機能有り</a:t>
            </a:r>
            <a:r>
              <a:rPr kumimoji="1" lang="en-US" altLang="ja-JP" sz="2000" dirty="0" smtClean="0"/>
              <a:t>) ※2</a:t>
            </a:r>
            <a:br>
              <a:rPr kumimoji="1" lang="en-US" altLang="ja-JP" sz="2000" dirty="0" smtClean="0"/>
            </a:br>
            <a:r>
              <a:rPr kumimoji="1" lang="ja-JP" altLang="en-US" sz="2000" dirty="0" smtClean="0"/>
              <a:t>または</a:t>
            </a:r>
            <a:r>
              <a:rPr kumimoji="1" lang="en-US" altLang="ja-JP" sz="2000" dirty="0" smtClean="0"/>
              <a:t/>
            </a:r>
            <a:br>
              <a:rPr kumimoji="1" lang="en-US" altLang="ja-JP" sz="2000" dirty="0" smtClean="0"/>
            </a:br>
            <a:r>
              <a:rPr kumimoji="1" lang="en-US" altLang="ja-JP" sz="2000" dirty="0" smtClean="0"/>
              <a:t>Linux (Ubuntu 16.04/18.04/20.04</a:t>
            </a:r>
            <a:r>
              <a:rPr kumimoji="1" lang="ja-JP" altLang="en-US" sz="2000" dirty="0" smtClean="0"/>
              <a:t> を推奨</a:t>
            </a:r>
            <a:r>
              <a:rPr kumimoji="1" lang="en-US" altLang="ja-JP" sz="2000" dirty="0" smtClean="0"/>
              <a:t>) </a:t>
            </a:r>
            <a:r>
              <a:rPr lang="en-US" altLang="ja-JP" sz="2000" dirty="0"/>
              <a:t>※2</a:t>
            </a:r>
            <a:endParaRPr kumimoji="1" lang="en-US" altLang="ja-JP" sz="2000" dirty="0" smtClean="0"/>
          </a:p>
          <a:p>
            <a:pPr lvl="1"/>
            <a:endParaRPr kumimoji="1" lang="en-US" altLang="ja-JP" sz="2000" dirty="0" smtClean="0"/>
          </a:p>
          <a:p>
            <a:pPr marL="0" indent="0">
              <a:buNone/>
            </a:pPr>
            <a:r>
              <a:rPr kumimoji="1" lang="en-US" altLang="ja-JP" sz="1800" dirty="0" smtClean="0"/>
              <a:t>※1 RAM </a:t>
            </a:r>
            <a:r>
              <a:rPr kumimoji="1" lang="ja-JP" altLang="en-US" sz="1800" dirty="0" smtClean="0"/>
              <a:t>容量は、最小値であり、</a:t>
            </a:r>
            <a:r>
              <a:rPr kumimoji="1" lang="en-US" altLang="ja-JP" sz="1800" dirty="0" smtClean="0"/>
              <a:t>OS </a:t>
            </a:r>
            <a:r>
              <a:rPr kumimoji="1" lang="ja-JP" altLang="en-US" sz="1800" dirty="0" smtClean="0"/>
              <a:t>上で、シン・テレワークシステムと関係ない他のプログラムを動作させない場合の値である。仮に他の任意のプログラム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アンチウイルスソフトウェア、</a:t>
            </a:r>
            <a:r>
              <a:rPr lang="en-US" altLang="ja-JP" sz="1800" dirty="0" smtClean="0"/>
              <a:t>Windows Update</a:t>
            </a:r>
            <a:r>
              <a:rPr lang="ja-JP" altLang="en-US" sz="1800" dirty="0" err="1" smtClean="0"/>
              <a:t>、</a:t>
            </a:r>
            <a:r>
              <a:rPr lang="ja-JP" altLang="en-US" sz="1800" dirty="0" smtClean="0"/>
              <a:t>バックアップツール等</a:t>
            </a:r>
            <a:r>
              <a:rPr lang="en-US" altLang="ja-JP" sz="1800" dirty="0" smtClean="0"/>
              <a:t>) </a:t>
            </a:r>
            <a:r>
              <a:rPr lang="ja-JP" altLang="en-US" sz="1800" dirty="0" smtClean="0"/>
              <a:t>を動作させる場合は、そのプログラムを動作させるために必要な </a:t>
            </a:r>
            <a:r>
              <a:rPr lang="en-US" altLang="ja-JP" sz="1800" dirty="0" smtClean="0"/>
              <a:t>RAM </a:t>
            </a:r>
            <a:r>
              <a:rPr lang="ja-JP" altLang="en-US" sz="1800" dirty="0" smtClean="0"/>
              <a:t>容量を追加する必要がある場合がある。</a:t>
            </a:r>
            <a:r>
              <a:rPr lang="en-US" altLang="ja-JP" sz="1800" dirty="0" smtClean="0"/>
              <a:t>RAM </a:t>
            </a:r>
            <a:r>
              <a:rPr lang="ja-JP" altLang="en-US" sz="1800" dirty="0" smtClean="0"/>
              <a:t>の消費を注視した上で、余裕がなくなってきたようであれば、</a:t>
            </a:r>
            <a:r>
              <a:rPr lang="en-US" altLang="ja-JP" sz="1800" dirty="0" smtClean="0"/>
              <a:t>RAM </a:t>
            </a:r>
            <a:r>
              <a:rPr lang="ja-JP" altLang="en-US" sz="1800" dirty="0" smtClean="0"/>
              <a:t>容量を増加させる必要がある。なお、シン・テレワークシステム パブリック版の </a:t>
            </a:r>
            <a:r>
              <a:rPr lang="en-US" altLang="ja-JP" sz="1800" dirty="0" smtClean="0"/>
              <a:t>RAM </a:t>
            </a:r>
            <a:r>
              <a:rPr lang="ja-JP" altLang="en-US" sz="1800" dirty="0" smtClean="0"/>
              <a:t>消費実績を第 </a:t>
            </a:r>
            <a:r>
              <a:rPr lang="en-US" altLang="ja-JP" sz="1800" dirty="0" smtClean="0"/>
              <a:t>10</a:t>
            </a:r>
            <a:r>
              <a:rPr lang="ja-JP" altLang="en-US" sz="1800" dirty="0" smtClean="0"/>
              <a:t> 章に掲載している。</a:t>
            </a:r>
          </a:p>
          <a:p>
            <a:pPr marL="0" indent="0">
              <a:buNone/>
            </a:pPr>
            <a:r>
              <a:rPr kumimoji="1" lang="en-US" altLang="ja-JP" sz="1800" dirty="0" smtClean="0"/>
              <a:t>※2 Microsoft .NET 5 </a:t>
            </a:r>
            <a:r>
              <a:rPr kumimoji="1" lang="ja-JP" altLang="en-US" sz="1800" dirty="0" smtClean="0"/>
              <a:t>の動作をサポートしている </a:t>
            </a:r>
            <a:r>
              <a:rPr kumimoji="1" lang="en-US" altLang="ja-JP" sz="1800" dirty="0" smtClean="0"/>
              <a:t>OS </a:t>
            </a:r>
            <a:r>
              <a:rPr kumimoji="1" lang="ja-JP" altLang="en-US" sz="1800" dirty="0" smtClean="0"/>
              <a:t>である必要がある。なお、</a:t>
            </a:r>
            <a:r>
              <a:rPr kumimoji="1" lang="en-US" altLang="ja-JP" sz="1800" dirty="0" smtClean="0"/>
              <a:t>Windows Server 2012 </a:t>
            </a:r>
            <a:r>
              <a:rPr kumimoji="1" lang="ja-JP" altLang="en-US" sz="1800" dirty="0" smtClean="0"/>
              <a:t>でも動作する。</a:t>
            </a:r>
            <a:r>
              <a:rPr lang="en-US" altLang="ja-JP" sz="1800" dirty="0"/>
              <a:t/>
            </a:r>
            <a:br>
              <a:rPr lang="en-US" altLang="ja-JP" sz="1800" dirty="0"/>
            </a:br>
            <a:r>
              <a:rPr lang="en-US" altLang="ja-JP" sz="1800" dirty="0"/>
              <a:t>https://github.com/dotnet/core/blob/master/release-notes/5.0/5.0-supported-os.md</a:t>
            </a:r>
            <a:br>
              <a:rPr lang="en-US" altLang="ja-JP" sz="1800" dirty="0"/>
            </a:br>
            <a:r>
              <a:rPr kumimoji="1" lang="ja-JP" altLang="en-US" sz="1800" dirty="0" smtClean="0"/>
              <a:t>データベース </a:t>
            </a:r>
            <a:r>
              <a:rPr kumimoji="1" lang="en-US" altLang="ja-JP" sz="1800" dirty="0" smtClean="0"/>
              <a:t>(SQL Server 2019 Express) </a:t>
            </a:r>
            <a:r>
              <a:rPr kumimoji="1" lang="ja-JP" altLang="en-US" sz="1800" dirty="0" smtClean="0"/>
              <a:t>を同居させる場合は、</a:t>
            </a:r>
            <a:r>
              <a:rPr kumimoji="1" lang="en-US" altLang="ja-JP" sz="1800" dirty="0" smtClean="0"/>
              <a:t>SQL Server 2019 Express </a:t>
            </a:r>
            <a:r>
              <a:rPr kumimoji="1" lang="ja-JP" altLang="en-US" sz="1800" dirty="0" smtClean="0"/>
              <a:t>の動作対象 </a:t>
            </a:r>
            <a:r>
              <a:rPr kumimoji="1" lang="en-US" altLang="ja-JP" sz="1800" dirty="0" smtClean="0"/>
              <a:t>OS </a:t>
            </a:r>
            <a:r>
              <a:rPr kumimoji="1" lang="ja-JP" altLang="en-US" sz="1800" dirty="0" smtClean="0"/>
              <a:t>である必要がある。</a:t>
            </a:r>
            <a:r>
              <a:rPr kumimoji="1" lang="en-US" altLang="ja-JP" sz="1800" dirty="0" smtClean="0"/>
              <a:t/>
            </a:r>
            <a:br>
              <a:rPr kumimoji="1" lang="en-US" altLang="ja-JP" sz="1800" dirty="0" smtClean="0"/>
            </a:br>
            <a:r>
              <a:rPr lang="ja-JP" altLang="en-US" sz="1800" dirty="0" smtClean="0"/>
              <a:t>なお</a:t>
            </a:r>
            <a:r>
              <a:rPr lang="ja-JP" altLang="en-US" sz="1800" dirty="0"/>
              <a:t>、</a:t>
            </a:r>
            <a:r>
              <a:rPr lang="en-US" altLang="ja-JP" sz="1800" dirty="0"/>
              <a:t>Ubuntu 20.04 </a:t>
            </a:r>
            <a:r>
              <a:rPr lang="ja-JP" altLang="en-US" sz="1800" dirty="0" smtClean="0"/>
              <a:t>でも正常動作を確認</a:t>
            </a:r>
            <a:r>
              <a:rPr lang="ja-JP" altLang="en-US" sz="1800" dirty="0"/>
              <a:t>している。</a:t>
            </a:r>
            <a:r>
              <a:rPr lang="en-US" altLang="ja-JP" sz="1800" dirty="0"/>
              <a:t/>
            </a:r>
            <a:br>
              <a:rPr lang="en-US" altLang="ja-JP" sz="1800" dirty="0"/>
            </a:br>
            <a:r>
              <a:rPr lang="en-US" altLang="ja-JP" sz="1800" dirty="0"/>
              <a:t>https://docs.microsoft.com/ja-jp/sql/sql-server/install/hardware-and-software-requirements-for-installing-sql-server-ver15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smtClean="0"/>
              <a:t>2-1. </a:t>
            </a:r>
            <a:r>
              <a:rPr lang="ja-JP" altLang="en-US" dirty="0" smtClean="0"/>
              <a:t>必要なハードウェアおよび </a:t>
            </a:r>
            <a:r>
              <a:rPr lang="en-US" altLang="ja-JP" dirty="0" smtClean="0"/>
              <a:t>OS</a:t>
            </a:r>
            <a:endParaRPr kumimoji="1" lang="ja-JP" altLang="en-US" dirty="0"/>
          </a:p>
        </p:txBody>
      </p:sp>
    </p:spTree>
    <p:extLst>
      <p:ext uri="{BB962C8B-B14F-4D97-AF65-F5344CB8AC3E}">
        <p14:creationId xmlns:p14="http://schemas.microsoft.com/office/powerpoint/2010/main" val="4417756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150</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smtClean="0"/>
              <a:t>#5:</a:t>
            </a:r>
            <a:endParaRPr lang="en-US" altLang="ja-JP" sz="1600" b="1" dirty="0"/>
          </a:p>
          <a:p>
            <a:r>
              <a:rPr lang="ja-JP" altLang="en-US" sz="1600" dirty="0" smtClean="0"/>
              <a:t>コントローラ用</a:t>
            </a:r>
            <a:r>
              <a:rPr lang="ja-JP" altLang="en-US" sz="1600" dirty="0"/>
              <a:t>のローカルネットワークがいくつかあり、複数台のコントローラが分散して接続されている。</a:t>
            </a:r>
            <a:endParaRPr kumimoji="1" lang="en-US" altLang="ja-JP" sz="1600" dirty="0" smtClean="0"/>
          </a:p>
          <a:p>
            <a:r>
              <a:rPr kumimoji="1" lang="ja-JP" altLang="en-US" sz="1600" dirty="0" smtClean="0"/>
              <a:t>中継ゲートウェイネットワークがいくつかあり、複数台の中継ゲートウェイが分散して接続されている。</a:t>
            </a:r>
            <a:endParaRPr kumimoji="1" lang="en-US" altLang="ja-JP" sz="1600" dirty="0" smtClean="0"/>
          </a:p>
          <a:p>
            <a:r>
              <a:rPr lang="ja-JP" altLang="en-US" sz="1600" b="1" dirty="0" smtClean="0"/>
              <a:t>動作の仕組み</a:t>
            </a:r>
            <a:r>
              <a:rPr lang="en-US" altLang="ja-JP" sz="1600" b="1" dirty="0" smtClean="0"/>
              <a:t>:</a:t>
            </a:r>
          </a:p>
          <a:p>
            <a:r>
              <a:rPr lang="ja-JP" altLang="en-US" sz="1400" dirty="0" smtClean="0"/>
              <a:t>コントローラ </a:t>
            </a:r>
            <a:r>
              <a:rPr lang="en-US" altLang="ja-JP" sz="1400" dirty="0" smtClean="0"/>
              <a:t>1 </a:t>
            </a:r>
            <a:r>
              <a:rPr lang="ja-JP" altLang="en-US" sz="1400" dirty="0" smtClean="0"/>
              <a:t>またはそのインターネット接続がダウンした場合、すべてのユーザーはコントローラ </a:t>
            </a:r>
            <a:r>
              <a:rPr lang="en-US" altLang="ja-JP" sz="1400" dirty="0" smtClean="0"/>
              <a:t>2 </a:t>
            </a:r>
            <a:r>
              <a:rPr lang="ja-JP" altLang="en-US" sz="1400" dirty="0" smtClean="0"/>
              <a:t>を用いる。</a:t>
            </a:r>
            <a:endParaRPr lang="en-US" altLang="ja-JP" sz="1400" dirty="0" smtClean="0"/>
          </a:p>
          <a:p>
            <a:r>
              <a:rPr lang="ja-JP" altLang="en-US" sz="1400" dirty="0" smtClean="0"/>
              <a:t>コントローラ </a:t>
            </a:r>
            <a:r>
              <a:rPr lang="en-US" altLang="ja-JP" sz="1400" dirty="0" smtClean="0"/>
              <a:t>2 </a:t>
            </a:r>
            <a:r>
              <a:rPr lang="ja-JP" altLang="en-US" sz="1400" dirty="0" smtClean="0"/>
              <a:t>またはそのインターネット接続がダウンした場合、すべてのユーザーはコントローラ </a:t>
            </a:r>
            <a:r>
              <a:rPr lang="en-US" altLang="ja-JP" sz="1400" dirty="0" smtClean="0"/>
              <a:t>1 </a:t>
            </a:r>
            <a:r>
              <a:rPr lang="ja-JP" altLang="en-US" sz="1400" dirty="0" smtClean="0"/>
              <a:t>を用いる。</a:t>
            </a:r>
            <a:endParaRPr lang="en-US" altLang="ja-JP" sz="1400" dirty="0" smtClean="0"/>
          </a:p>
          <a:p>
            <a:r>
              <a:rPr lang="ja-JP" altLang="en-US" sz="1400" dirty="0" smtClean="0"/>
              <a:t>中継ゲートウェイの一部がダウンした場合は、</a:t>
            </a:r>
            <a:r>
              <a:rPr lang="ja-JP" altLang="en-US" sz="1400" dirty="0"/>
              <a:t>すべてのユーザーは生存して</a:t>
            </a:r>
            <a:r>
              <a:rPr lang="ja-JP" altLang="en-US" sz="1400" dirty="0" smtClean="0"/>
              <a:t>いる他の中継</a:t>
            </a:r>
            <a:r>
              <a:rPr lang="ja-JP" altLang="en-US" sz="1400" dirty="0"/>
              <a:t>ゲートウェイを用いる。</a:t>
            </a:r>
            <a:endParaRPr lang="en-US" altLang="ja-JP" sz="1400" dirty="0" smtClean="0"/>
          </a:p>
          <a:p>
            <a:r>
              <a:rPr lang="ja-JP" altLang="en-US" sz="1400" dirty="0" smtClean="0"/>
              <a:t>中継ゲートウェイの一部の</a:t>
            </a:r>
            <a:r>
              <a:rPr lang="ja-JP" altLang="en-US" sz="1400" dirty="0"/>
              <a:t>インターネット</a:t>
            </a:r>
            <a:r>
              <a:rPr lang="ja-JP" altLang="en-US" sz="1400" dirty="0" smtClean="0"/>
              <a:t>接続系が</a:t>
            </a:r>
            <a:r>
              <a:rPr lang="ja-JP" altLang="en-US" sz="1400" dirty="0"/>
              <a:t>ダウンした場合、すべてのユーザー</a:t>
            </a:r>
            <a:r>
              <a:rPr lang="ja-JP" altLang="en-US" sz="1400" dirty="0" smtClean="0"/>
              <a:t>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smtClean="0"/>
              <a:t>メリット</a:t>
            </a:r>
          </a:p>
          <a:p>
            <a:pPr marL="285750" indent="-285750">
              <a:buFont typeface="Arial" panose="020B0604020202020204" pitchFamily="34" charset="0"/>
              <a:buChar char="•"/>
            </a:pPr>
            <a:r>
              <a:rPr lang="ja-JP" altLang="en-US" sz="1100" dirty="0" smtClean="0"/>
              <a:t>コントローラ、中継ゲートウェイとも、それぞれのホスト単体でみても、インターネット接続系でみても冗長化されている。</a:t>
            </a:r>
            <a:endParaRPr lang="en-US" altLang="ja-JP" sz="1100" dirty="0" smtClean="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smtClean="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smtClean="0"/>
              <a:t>中継</a:t>
            </a:r>
            <a:r>
              <a:rPr lang="ja-JP" altLang="en-US" sz="1100" dirty="0"/>
              <a:t>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smtClean="0"/>
          </a:p>
          <a:p>
            <a:r>
              <a:rPr lang="ja-JP" altLang="en-US" sz="1100" dirty="0" smtClean="0"/>
              <a:t>デメリット</a:t>
            </a:r>
          </a:p>
          <a:p>
            <a:pPr marL="285750" indent="-285750">
              <a:buFont typeface="Arial" panose="020B0604020202020204" pitchFamily="34" charset="0"/>
              <a:buChar char="•"/>
            </a:pPr>
            <a:r>
              <a:rPr lang="ja-JP" altLang="en-US" sz="1100" dirty="0" smtClean="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smtClean="0"/>
              <a:t>最も多様性を高くすることができ、一部の </a:t>
            </a:r>
            <a:r>
              <a:rPr lang="en-US" altLang="ja-JP" sz="1100" dirty="0" smtClean="0"/>
              <a:t>VM / </a:t>
            </a:r>
            <a:r>
              <a:rPr lang="ja-JP" altLang="en-US" sz="1100" dirty="0" smtClean="0"/>
              <a:t>クラウドシステムやインターネット回線に不具合が発生したとしても、なかなか停止しない堅牢なシステムを作ることができる。</a:t>
            </a:r>
            <a:endParaRPr lang="en-US" altLang="ja-JP" sz="1100" dirty="0" smtClean="0"/>
          </a:p>
          <a:p>
            <a:endParaRPr lang="en-US" altLang="ja-JP" sz="1100" dirty="0"/>
          </a:p>
          <a:p>
            <a:r>
              <a:rPr lang="ja-JP" altLang="en-US" sz="1100" b="1" dirty="0" smtClean="0">
                <a:solidFill>
                  <a:srgbClr val="C00000"/>
                </a:solidFill>
              </a:rPr>
              <a:t>「シン・テレワークシステム パブリック版」は、このトポロジを用いて冗長を実現している。</a:t>
            </a:r>
            <a:endParaRPr lang="en-US" altLang="ja-JP" sz="1100" b="1" dirty="0" smtClean="0">
              <a:solidFill>
                <a:srgbClr val="C00000"/>
              </a:solidFill>
            </a:endParaRPr>
          </a:p>
          <a:p>
            <a:r>
              <a:rPr kumimoji="1" lang="ja-JP" altLang="en-US" sz="1100" b="1" dirty="0" smtClean="0">
                <a:solidFill>
                  <a:srgbClr val="C00000"/>
                </a:solidFill>
              </a:rPr>
              <a:t>詳しくは、第 </a:t>
            </a:r>
            <a:r>
              <a:rPr kumimoji="1" lang="en-US" altLang="ja-JP" sz="1100" b="1" dirty="0" smtClean="0">
                <a:solidFill>
                  <a:srgbClr val="C00000"/>
                </a:solidFill>
              </a:rPr>
              <a:t>10 </a:t>
            </a:r>
            <a:r>
              <a:rPr kumimoji="1" lang="ja-JP" altLang="en-US" sz="1100" b="1" dirty="0" smtClean="0">
                <a:solidFill>
                  <a:srgbClr val="C00000"/>
                </a:solidFill>
              </a:rPr>
              <a:t>章で述べる。</a:t>
            </a:r>
            <a:endParaRPr kumimoji="1" lang="ja-JP" altLang="en-US" sz="1100" b="1" dirty="0">
              <a:solidFill>
                <a:srgbClr val="C00000"/>
              </a:solidFill>
            </a:endParaRP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461615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smtClean="0"/>
              <a:t>冗長パターン </a:t>
            </a:r>
            <a:r>
              <a:rPr kumimoji="1" lang="en-US" altLang="ja-JP" sz="2000" dirty="0" smtClean="0"/>
              <a:t>A, B </a:t>
            </a:r>
            <a:r>
              <a:rPr kumimoji="1" lang="ja-JP" altLang="en-US" sz="2000" dirty="0" smtClean="0"/>
              <a:t>いずれでも、各コントローラから、</a:t>
            </a:r>
            <a:r>
              <a:rPr kumimoji="1" lang="en-US" altLang="ja-JP" sz="2000" dirty="0" smtClean="0"/>
              <a:t>DB </a:t>
            </a:r>
            <a:r>
              <a:rPr kumimoji="1" lang="ja-JP" altLang="en-US" sz="2000" dirty="0" smtClean="0"/>
              <a:t>に対して、</a:t>
            </a:r>
            <a:r>
              <a:rPr kumimoji="1" lang="en-US" altLang="ja-JP" sz="2000" dirty="0" smtClean="0"/>
              <a:t>MS-SQL </a:t>
            </a:r>
            <a:r>
              <a:rPr kumimoji="1" lang="ja-JP" altLang="en-US" sz="2000" dirty="0" smtClean="0"/>
              <a:t>プロトコル </a:t>
            </a:r>
            <a:r>
              <a:rPr kumimoji="1" lang="en-US" altLang="ja-JP" sz="2000" dirty="0" smtClean="0"/>
              <a:t>(TCP 1433) </a:t>
            </a:r>
            <a:r>
              <a:rPr kumimoji="1" lang="ja-JP" altLang="en-US" sz="2000" dirty="0" smtClean="0"/>
              <a:t>の</a:t>
            </a:r>
            <a:r>
              <a:rPr lang="en-US" altLang="ja-JP" sz="2000" dirty="0"/>
              <a:t> </a:t>
            </a:r>
            <a:r>
              <a:rPr lang="en-US" altLang="ja-JP" sz="2000" dirty="0" smtClean="0"/>
              <a:t>IPv4 </a:t>
            </a:r>
            <a:r>
              <a:rPr kumimoji="1" lang="ja-JP" altLang="en-US" sz="2000" dirty="0" smtClean="0"/>
              <a:t>通信が可能である必要がある。</a:t>
            </a:r>
            <a:endParaRPr kumimoji="1" lang="en-US" altLang="ja-JP" sz="2000" dirty="0" smtClean="0"/>
          </a:p>
          <a:p>
            <a:r>
              <a:rPr lang="ja-JP" altLang="en-US" sz="2000" dirty="0"/>
              <a:t>各コントローラ</a:t>
            </a:r>
            <a:r>
              <a:rPr lang="ja-JP" altLang="en-US" sz="2000" dirty="0" smtClean="0"/>
              <a:t>から、</a:t>
            </a:r>
            <a:r>
              <a:rPr kumimoji="1" lang="en-US" altLang="ja-JP" sz="2000" dirty="0" smtClean="0"/>
              <a:t>DB </a:t>
            </a:r>
            <a:r>
              <a:rPr kumimoji="1" lang="ja-JP" altLang="en-US" sz="2000" dirty="0" err="1" smtClean="0"/>
              <a:t>への</a:t>
            </a:r>
            <a:r>
              <a:rPr kumimoji="1" lang="ja-JP" altLang="en-US" sz="2000" dirty="0" smtClean="0"/>
              <a:t> </a:t>
            </a:r>
            <a:r>
              <a:rPr kumimoji="1" lang="en-US" altLang="ja-JP" sz="2000" dirty="0" smtClean="0"/>
              <a:t>TCP 1433 </a:t>
            </a:r>
            <a:r>
              <a:rPr kumimoji="1" lang="ja-JP" altLang="en-US" sz="2000" dirty="0" smtClean="0"/>
              <a:t>宛の通信は、グローバル </a:t>
            </a:r>
            <a:r>
              <a:rPr kumimoji="1" lang="en-US" altLang="ja-JP" sz="2000" dirty="0" smtClean="0"/>
              <a:t>IPv4 </a:t>
            </a:r>
            <a:r>
              <a:rPr kumimoji="1" lang="ja-JP" altLang="en-US" sz="2000" dirty="0" smtClean="0"/>
              <a:t>アドレス宛でも、プライベート </a:t>
            </a:r>
            <a:r>
              <a:rPr kumimoji="1" lang="en-US" altLang="ja-JP" sz="2000" dirty="0" smtClean="0"/>
              <a:t>IPv4 </a:t>
            </a:r>
            <a:r>
              <a:rPr kumimoji="1" lang="ja-JP" altLang="en-US" sz="2000" dirty="0" smtClean="0"/>
              <a:t>アドレス宛でも、どちらでもよい。</a:t>
            </a:r>
            <a:r>
              <a:rPr kumimoji="1" lang="en-US" altLang="ja-JP" sz="2000" dirty="0" smtClean="0"/>
              <a:t/>
            </a:r>
            <a:br>
              <a:rPr kumimoji="1" lang="en-US" altLang="ja-JP" sz="2000" dirty="0" smtClean="0"/>
            </a:br>
            <a:endParaRPr kumimoji="1" lang="en-US" altLang="ja-JP" sz="2000" dirty="0" smtClean="0"/>
          </a:p>
          <a:p>
            <a:r>
              <a:rPr lang="ja-JP" altLang="en-US" sz="2400" dirty="0" smtClean="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a:t>
            </a:r>
            <a:r>
              <a:rPr lang="ja-JP" altLang="en-US" sz="2400" dirty="0" smtClean="0">
                <a:sym typeface="Wingdings" panose="05000000000000000000" pitchFamily="2" charset="2"/>
              </a:rPr>
              <a:t>メリットとデメリット</a:t>
            </a:r>
            <a:endParaRPr lang="en-US" altLang="ja-JP" sz="2400" dirty="0" smtClean="0">
              <a:sym typeface="Wingdings" panose="05000000000000000000" pitchFamily="2" charset="2"/>
            </a:endParaRPr>
          </a:p>
          <a:p>
            <a:pPr lvl="1"/>
            <a:r>
              <a:rPr lang="ja-JP" altLang="en-US" sz="2000" dirty="0" smtClean="0"/>
              <a:t>異なるクラウド基盤上や、異なるデータセンタ上に複数に分散したコントローラから、容易に </a:t>
            </a:r>
            <a:r>
              <a:rPr lang="en-US" altLang="ja-JP" sz="2000" dirty="0" smtClean="0"/>
              <a:t>DB </a:t>
            </a:r>
            <a:r>
              <a:rPr lang="ja-JP" altLang="en-US" sz="2000" dirty="0" smtClean="0"/>
              <a:t>に接続できる。</a:t>
            </a:r>
            <a:endParaRPr lang="en-US" altLang="ja-JP" sz="2000" dirty="0" smtClean="0"/>
          </a:p>
          <a:p>
            <a:pPr lvl="1"/>
            <a:r>
              <a:rPr lang="en-US" altLang="ja-JP" sz="2000" dirty="0" smtClean="0"/>
              <a:t>DB </a:t>
            </a:r>
            <a:r>
              <a:rPr lang="ja-JP" altLang="en-US" sz="2000" dirty="0" smtClean="0"/>
              <a:t>サーバーの </a:t>
            </a:r>
            <a:r>
              <a:rPr lang="en-US" altLang="ja-JP" sz="2000" dirty="0" smtClean="0"/>
              <a:t>TCP </a:t>
            </a:r>
            <a:r>
              <a:rPr lang="ja-JP" altLang="en-US" sz="2000" dirty="0" smtClean="0"/>
              <a:t>ポートをインターネットに露出させる部分でセキュリティ対策を行なう必要が生じる。</a:t>
            </a:r>
            <a:endParaRPr lang="en-US" altLang="ja-JP" sz="2000" dirty="0" smtClean="0"/>
          </a:p>
          <a:p>
            <a:pPr lvl="2"/>
            <a:r>
              <a:rPr lang="en-US" altLang="ja-JP" sz="1600" dirty="0" smtClean="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a:t>
            </a:r>
            <a:r>
              <a:rPr lang="ja-JP" altLang="en-US" sz="2400" dirty="0" smtClean="0">
                <a:sym typeface="Wingdings" panose="05000000000000000000" pitchFamily="2" charset="2"/>
              </a:rPr>
              <a:t>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a:t>
            </a:r>
            <a:r>
              <a:rPr lang="ja-JP" altLang="en-US" sz="2000" dirty="0" smtClean="0"/>
              <a:t>させる必要がなくなる。</a:t>
            </a:r>
            <a:endParaRPr lang="en-US" altLang="ja-JP" sz="2000" dirty="0" smtClean="0"/>
          </a:p>
          <a:p>
            <a:pPr lvl="1"/>
            <a:r>
              <a:rPr lang="ja-JP" altLang="en-US" sz="2000" dirty="0"/>
              <a:t>異なるクラウド基盤上や、異なるデータセンタ上に複数に分散した</a:t>
            </a:r>
            <a:r>
              <a:rPr lang="ja-JP" altLang="en-US" sz="2000" dirty="0" smtClean="0"/>
              <a:t>コントローラ間のプライベート </a:t>
            </a:r>
            <a:r>
              <a:rPr lang="en-US" altLang="ja-JP" sz="2000" dirty="0" smtClean="0"/>
              <a:t>IPv4 </a:t>
            </a:r>
            <a:r>
              <a:rPr lang="ja-JP" altLang="en-US" sz="2000" dirty="0" smtClean="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7-2. </a:t>
            </a:r>
            <a:r>
              <a:rPr lang="ja-JP" altLang="en-US" dirty="0" smtClean="0"/>
              <a:t>コントローラから </a:t>
            </a:r>
            <a:r>
              <a:rPr lang="en-US" altLang="ja-JP" dirty="0" smtClean="0"/>
              <a:t>DB </a:t>
            </a:r>
            <a:r>
              <a:rPr lang="ja-JP" altLang="en-US" dirty="0" err="1" smtClean="0"/>
              <a:t>への</a:t>
            </a:r>
            <a:r>
              <a:rPr lang="ja-JP" altLang="en-US" dirty="0" smtClean="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冗長パターン </a:t>
            </a:r>
            <a:r>
              <a:rPr kumimoji="1" lang="en-US" altLang="ja-JP" dirty="0" smtClean="0"/>
              <a:t>A, B </a:t>
            </a:r>
            <a:r>
              <a:rPr kumimoji="1" lang="ja-JP" altLang="en-US" dirty="0" smtClean="0"/>
              <a:t>のいずれでも、コントローラ冗長化で必要な作業はほぼ同一であり、大変シンプルで、短時間で実現できる。</a:t>
            </a:r>
            <a:endParaRPr kumimoji="1" lang="en-US" altLang="ja-JP" dirty="0" smtClean="0"/>
          </a:p>
          <a:p>
            <a:pPr marL="0" indent="0">
              <a:buNone/>
            </a:pPr>
            <a:r>
              <a:rPr kumimoji="1" lang="ja-JP" altLang="en-US" dirty="0" smtClean="0"/>
              <a:t>以下の </a:t>
            </a:r>
            <a:r>
              <a:rPr kumimoji="1" lang="en-US" altLang="ja-JP" dirty="0" smtClean="0"/>
              <a:t>5 </a:t>
            </a:r>
            <a:r>
              <a:rPr kumimoji="1" lang="ja-JP" altLang="en-US" dirty="0" err="1" smtClean="0"/>
              <a:t>つの</a:t>
            </a:r>
            <a:r>
              <a:rPr kumimoji="1" lang="ja-JP" altLang="en-US" dirty="0" smtClean="0"/>
              <a:t>作業で冗長化が完了する。</a:t>
            </a:r>
            <a:endParaRPr kumimoji="1" lang="en-US" altLang="ja-JP" dirty="0" smtClean="0"/>
          </a:p>
          <a:p>
            <a:r>
              <a:rPr lang="en-US" altLang="ja-JP" sz="3200" dirty="0" smtClean="0"/>
              <a:t>7-4. </a:t>
            </a:r>
            <a:r>
              <a:rPr lang="en-US" altLang="ja-JP" sz="3200" dirty="0"/>
              <a:t>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smtClean="0"/>
              <a:t>7-5. </a:t>
            </a:r>
            <a:r>
              <a:rPr lang="en-US" altLang="ja-JP" sz="3200" dirty="0" smtClean="0"/>
              <a:t>2 </a:t>
            </a:r>
            <a:r>
              <a:rPr lang="ja-JP" altLang="en-US" sz="3200" dirty="0" smtClean="0"/>
              <a:t>台目以降のコントローラの構築</a:t>
            </a:r>
            <a:endParaRPr lang="en-US" altLang="ja-JP" sz="3200" dirty="0" smtClean="0"/>
          </a:p>
          <a:p>
            <a:r>
              <a:rPr lang="en-US" altLang="ja-JP" sz="3200" dirty="0" smtClean="0"/>
              <a:t>7-6. </a:t>
            </a:r>
            <a:r>
              <a:rPr lang="ja-JP" altLang="en-US" sz="3200" dirty="0" smtClean="0"/>
              <a:t>各コントローラから単一の </a:t>
            </a:r>
            <a:r>
              <a:rPr lang="en-US" altLang="ja-JP" sz="3200" dirty="0" smtClean="0"/>
              <a:t>DB </a:t>
            </a:r>
            <a:r>
              <a:rPr lang="ja-JP" altLang="en-US" sz="3200" dirty="0" err="1" smtClean="0"/>
              <a:t>への</a:t>
            </a:r>
            <a:r>
              <a:rPr lang="ja-JP" altLang="en-US" sz="3200" dirty="0" smtClean="0"/>
              <a:t>ネットワーク経由の参照設定</a:t>
            </a:r>
            <a:endParaRPr lang="en-US" altLang="ja-JP" sz="3200" dirty="0" smtClean="0"/>
          </a:p>
          <a:p>
            <a:r>
              <a:rPr kumimoji="1" lang="en-US" altLang="ja-JP" sz="3200" dirty="0" smtClean="0"/>
              <a:t>7-7. </a:t>
            </a:r>
            <a:r>
              <a:rPr kumimoji="1" lang="ja-JP" altLang="en-US" sz="3200" dirty="0" smtClean="0"/>
              <a:t>各中継ゲートウェイから、すべてのコントローラへの接続の設定</a:t>
            </a:r>
            <a:endParaRPr kumimoji="1" lang="en-US" altLang="ja-JP" sz="3200" dirty="0" smtClean="0"/>
          </a:p>
          <a:p>
            <a:r>
              <a:rPr lang="en-US" altLang="ja-JP" sz="3200" dirty="0" smtClean="0"/>
              <a:t>7-8. </a:t>
            </a:r>
            <a:r>
              <a:rPr lang="ja-JP" altLang="en-US" sz="3200" dirty="0" smtClean="0"/>
              <a:t>アプリケーションの </a:t>
            </a:r>
            <a:r>
              <a:rPr lang="en-US" altLang="ja-JP" sz="3200" dirty="0" smtClean="0"/>
              <a:t>EntryPoint.dat </a:t>
            </a:r>
            <a:r>
              <a:rPr lang="ja-JP" altLang="en-US" sz="3200" dirty="0" err="1" smtClean="0"/>
              <a:t>への</a:t>
            </a:r>
            <a:r>
              <a:rPr lang="ja-JP" altLang="en-US" sz="3200" dirty="0" smtClean="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7-3. </a:t>
            </a:r>
            <a:r>
              <a:rPr lang="ja-JP" altLang="en-US" dirty="0" smtClean="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smtClean="0"/>
              <a:t>冗長パターン </a:t>
            </a:r>
            <a:r>
              <a:rPr kumimoji="1" lang="en-US" altLang="ja-JP" dirty="0" smtClean="0"/>
              <a:t>B </a:t>
            </a:r>
            <a:r>
              <a:rPr kumimoji="1" lang="ja-JP" altLang="en-US" dirty="0" smtClean="0"/>
              <a:t>をとる場合、まず、</a:t>
            </a:r>
            <a:r>
              <a:rPr kumimoji="1" lang="en-US" altLang="ja-JP" dirty="0" smtClean="0"/>
              <a:t>DB </a:t>
            </a:r>
            <a:r>
              <a:rPr kumimoji="1" lang="ja-JP" altLang="en-US" dirty="0" smtClean="0"/>
              <a:t>を新たに用意した別ホストに独立させる必要がある。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7-4. </a:t>
            </a:r>
            <a:r>
              <a:rPr lang="en-US" altLang="ja-JP" dirty="0"/>
              <a:t>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smtClean="0">
                <a:solidFill>
                  <a:srgbClr val="FF0000"/>
                </a:solidFill>
              </a:rPr>
              <a:t>廃止</a:t>
            </a:r>
            <a:endParaRPr kumimoji="1" lang="ja-JP" altLang="en-US" b="1" dirty="0">
              <a:solidFill>
                <a:srgbClr val="FF0000"/>
              </a:solidFill>
            </a:endParaRP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smtClean="0"/>
              <a:t>バックアップと</a:t>
            </a:r>
          </a:p>
          <a:p>
            <a:r>
              <a:rPr kumimoji="1" lang="ja-JP" altLang="en-US" dirty="0" smtClean="0"/>
              <a:t>復元により</a:t>
            </a:r>
          </a:p>
          <a:p>
            <a:r>
              <a:rPr kumimoji="1" lang="ja-JP" altLang="en-US" dirty="0" smtClean="0"/>
              <a:t>コピー</a:t>
            </a:r>
            <a:endParaRPr kumimoji="1" lang="ja-JP" altLang="en-US" dirty="0"/>
          </a:p>
        </p:txBody>
      </p:sp>
    </p:spTree>
    <p:extLst>
      <p:ext uri="{BB962C8B-B14F-4D97-AF65-F5344CB8AC3E}">
        <p14:creationId xmlns:p14="http://schemas.microsoft.com/office/powerpoint/2010/main" val="6635912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a:t>
            </a:r>
            <a:r>
              <a:rPr lang="ja-JP" altLang="en-US" sz="2400" dirty="0" smtClean="0"/>
              <a:t>手順 </a:t>
            </a:r>
            <a:r>
              <a:rPr lang="en-US" altLang="ja-JP" sz="2400" dirty="0" smtClean="0"/>
              <a:t>(</a:t>
            </a:r>
            <a:r>
              <a:rPr lang="ja-JP" altLang="en-US" sz="2400" dirty="0" smtClean="0"/>
              <a:t>新たなシステム構築で最初から冗長パターン </a:t>
            </a:r>
            <a:r>
              <a:rPr lang="en-US" altLang="ja-JP" sz="2400" dirty="0" smtClean="0"/>
              <a:t>B </a:t>
            </a:r>
            <a:r>
              <a:rPr lang="ja-JP" altLang="en-US" sz="2400" dirty="0" smtClean="0"/>
              <a:t>を選ぶ場合</a:t>
            </a:r>
            <a:r>
              <a:rPr lang="en-US" altLang="ja-JP" sz="2400" dirty="0" smtClean="0"/>
              <a:t>)</a:t>
            </a:r>
          </a:p>
          <a:p>
            <a:pPr marL="457200" lvl="1" indent="0">
              <a:lnSpc>
                <a:spcPct val="120000"/>
              </a:lnSpc>
              <a:buNone/>
            </a:pPr>
            <a:r>
              <a:rPr kumimoji="1" lang="ja-JP" altLang="en-US" sz="2000" dirty="0" smtClean="0"/>
              <a:t>新たに </a:t>
            </a:r>
            <a:r>
              <a:rPr kumimoji="1" lang="en-US" altLang="ja-JP" sz="2000" dirty="0" smtClean="0"/>
              <a:t>DB </a:t>
            </a:r>
            <a:r>
              <a:rPr kumimoji="1" lang="ja-JP" altLang="en-US" sz="2000" dirty="0" smtClean="0"/>
              <a:t>を一から構築するため、データの移行は必要ない。</a:t>
            </a:r>
            <a:endParaRPr kumimoji="1" lang="en-US" altLang="ja-JP" sz="2000" dirty="0" smtClean="0"/>
          </a:p>
          <a:p>
            <a:pPr marL="914400" lvl="1" indent="-457200">
              <a:lnSpc>
                <a:spcPct val="120000"/>
              </a:lnSpc>
              <a:buFont typeface="+mj-lt"/>
              <a:buAutoNum type="arabicPeriod"/>
            </a:pPr>
            <a:r>
              <a:rPr lang="en-US" altLang="ja-JP" sz="2000" dirty="0" smtClean="0"/>
              <a:t>DB </a:t>
            </a:r>
            <a:r>
              <a:rPr lang="ja-JP" altLang="en-US" sz="2000" dirty="0" smtClean="0"/>
              <a:t>専用のホストを構築する。</a:t>
            </a:r>
            <a:r>
              <a:rPr lang="en-US" altLang="ja-JP" sz="2000" dirty="0" smtClean="0"/>
              <a:t>OS </a:t>
            </a:r>
            <a:r>
              <a:rPr lang="ja-JP" altLang="en-US" sz="2000" dirty="0" smtClean="0"/>
              <a:t>は </a:t>
            </a:r>
            <a:r>
              <a:rPr lang="en-US" altLang="ja-JP" sz="2000" dirty="0" smtClean="0"/>
              <a:t>SQL Server 2019 Express </a:t>
            </a:r>
            <a:r>
              <a:rPr lang="ja-JP" altLang="en-US" sz="2000" dirty="0" smtClean="0"/>
              <a:t>が動作する任意の </a:t>
            </a:r>
            <a:r>
              <a:rPr lang="en-US" altLang="ja-JP" sz="2000" dirty="0" smtClean="0"/>
              <a:t>OS </a:t>
            </a:r>
            <a:r>
              <a:rPr lang="ja-JP" altLang="en-US" sz="2000" dirty="0" smtClean="0"/>
              <a:t>でよい。</a:t>
            </a:r>
            <a:r>
              <a:rPr lang="en-US" altLang="ja-JP" sz="2000" dirty="0" smtClean="0"/>
              <a:t>(Windows Server 2019, Ubuntu Linux </a:t>
            </a:r>
            <a:r>
              <a:rPr lang="ja-JP" altLang="en-US" sz="2000" dirty="0" smtClean="0"/>
              <a:t>等</a:t>
            </a:r>
            <a:r>
              <a:rPr lang="en-US" altLang="ja-JP" sz="2000" dirty="0" smtClean="0"/>
              <a:t>)</a:t>
            </a:r>
            <a:br>
              <a:rPr lang="en-US" altLang="ja-JP" sz="2000" dirty="0" smtClean="0"/>
            </a:br>
            <a:r>
              <a:rPr kumimoji="1" lang="ja-JP" altLang="en-US" sz="2000" dirty="0" smtClean="0"/>
              <a:t>「</a:t>
            </a:r>
            <a:r>
              <a:rPr kumimoji="1" lang="en-US" altLang="ja-JP" sz="2000" dirty="0" smtClean="0"/>
              <a:t>3-3</a:t>
            </a:r>
            <a:r>
              <a:rPr kumimoji="1" lang="ja-JP" altLang="en-US" sz="2000" dirty="0" smtClean="0"/>
              <a:t>」 </a:t>
            </a:r>
            <a:r>
              <a:rPr kumimoji="1" lang="en-US" altLang="ja-JP" sz="2000" dirty="0" smtClean="0"/>
              <a:t>(Windows </a:t>
            </a:r>
            <a:r>
              <a:rPr kumimoji="1" lang="ja-JP" altLang="en-US" sz="2000" dirty="0" smtClean="0"/>
              <a:t>の場合</a:t>
            </a:r>
            <a:r>
              <a:rPr kumimoji="1" lang="en-US" altLang="ja-JP" sz="2000" dirty="0" smtClean="0"/>
              <a:t>) </a:t>
            </a:r>
            <a:r>
              <a:rPr kumimoji="1" lang="ja-JP" altLang="en-US" sz="2000" dirty="0" smtClean="0"/>
              <a:t>または 「</a:t>
            </a:r>
            <a:r>
              <a:rPr kumimoji="1" lang="en-US" altLang="ja-JP" sz="2000" dirty="0" smtClean="0"/>
              <a:t>4-3</a:t>
            </a:r>
            <a:r>
              <a:rPr kumimoji="1" lang="ja-JP" altLang="en-US" sz="2000" dirty="0" smtClean="0"/>
              <a:t>」  </a:t>
            </a:r>
            <a:r>
              <a:rPr kumimoji="1" lang="en-US" altLang="ja-JP" sz="2000" dirty="0" smtClean="0"/>
              <a:t>(Linux </a:t>
            </a:r>
            <a:r>
              <a:rPr kumimoji="1" lang="ja-JP" altLang="en-US" sz="2000" dirty="0" smtClean="0"/>
              <a:t>の場合</a:t>
            </a:r>
            <a:r>
              <a:rPr kumimoji="1" lang="en-US" altLang="ja-JP" sz="2000" dirty="0" smtClean="0"/>
              <a:t>) </a:t>
            </a:r>
            <a:r>
              <a:rPr kumimoji="1" lang="ja-JP" altLang="en-US" sz="2000" dirty="0" smtClean="0"/>
              <a:t>の手順に従い、</a:t>
            </a:r>
            <a:r>
              <a:rPr kumimoji="1" lang="en-US" altLang="ja-JP" sz="2000" dirty="0" smtClean="0"/>
              <a:t>SQL Server </a:t>
            </a:r>
            <a:r>
              <a:rPr kumimoji="1" lang="ja-JP" altLang="en-US" sz="2000" dirty="0" smtClean="0"/>
              <a:t>をインストールする。</a:t>
            </a:r>
          </a:p>
          <a:p>
            <a:pPr marL="914400" lvl="1" indent="-457200">
              <a:lnSpc>
                <a:spcPct val="120000"/>
              </a:lnSpc>
              <a:buFont typeface="+mj-lt"/>
              <a:buAutoNum type="arabicPeriod"/>
            </a:pPr>
            <a:r>
              <a:rPr lang="ja-JP" altLang="en-US" sz="2000" dirty="0"/>
              <a:t>「</a:t>
            </a:r>
            <a:r>
              <a:rPr lang="en-US" altLang="ja-JP" sz="2000" dirty="0" smtClean="0"/>
              <a:t>3-4</a:t>
            </a:r>
            <a:r>
              <a:rPr lang="ja-JP" altLang="en-US" sz="2000" dirty="0" smtClean="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smtClean="0"/>
              <a:t>4-4</a:t>
            </a:r>
            <a:r>
              <a:rPr lang="ja-JP" altLang="en-US" sz="2000" dirty="0" smtClean="0"/>
              <a:t>」  </a:t>
            </a:r>
            <a:r>
              <a:rPr lang="en-US" altLang="ja-JP" sz="2000" dirty="0"/>
              <a:t>(Linux </a:t>
            </a:r>
            <a:r>
              <a:rPr lang="ja-JP" altLang="en-US" sz="2000" dirty="0"/>
              <a:t>の場合</a:t>
            </a:r>
            <a:r>
              <a:rPr lang="en-US" altLang="ja-JP" sz="2000" dirty="0"/>
              <a:t>) </a:t>
            </a:r>
            <a:r>
              <a:rPr lang="ja-JP" altLang="en-US" sz="2000" dirty="0"/>
              <a:t>の手順に</a:t>
            </a:r>
            <a:r>
              <a:rPr lang="ja-JP" altLang="en-US" sz="2000" dirty="0" smtClean="0"/>
              <a:t>従い、</a:t>
            </a:r>
            <a:r>
              <a:rPr lang="en-US" altLang="ja-JP" sz="2000" dirty="0" smtClean="0"/>
              <a:t>SQL Server </a:t>
            </a:r>
            <a:r>
              <a:rPr lang="ja-JP" altLang="en-US" sz="2000" dirty="0" smtClean="0"/>
              <a:t>のテーブル等を初期構築する。</a:t>
            </a:r>
            <a:endParaRPr kumimoji="1" lang="en-US" altLang="ja-JP" sz="2000" dirty="0" smtClean="0"/>
          </a:p>
          <a:p>
            <a:pPr>
              <a:lnSpc>
                <a:spcPct val="120000"/>
              </a:lnSpc>
            </a:pPr>
            <a:r>
              <a:rPr kumimoji="1" lang="en-US" altLang="ja-JP" sz="2400" dirty="0" smtClean="0"/>
              <a:t>DB </a:t>
            </a:r>
            <a:r>
              <a:rPr kumimoji="1" lang="ja-JP" altLang="en-US" sz="2400" dirty="0" smtClean="0"/>
              <a:t>の独立の手順 </a:t>
            </a:r>
            <a:r>
              <a:rPr kumimoji="1" lang="en-US" altLang="ja-JP" sz="2400" dirty="0" smtClean="0"/>
              <a:t>(</a:t>
            </a:r>
            <a:r>
              <a:rPr kumimoji="1" lang="ja-JP" altLang="en-US" sz="2400" dirty="0" smtClean="0"/>
              <a:t>すでにコントローラとの同居 </a:t>
            </a:r>
            <a:r>
              <a:rPr kumimoji="1" lang="en-US" altLang="ja-JP" sz="2400" dirty="0" smtClean="0"/>
              <a:t>DB </a:t>
            </a:r>
            <a:r>
              <a:rPr kumimoji="1" lang="ja-JP" altLang="en-US" sz="2400" dirty="0" smtClean="0"/>
              <a:t>を運用している場合</a:t>
            </a:r>
            <a:r>
              <a:rPr kumimoji="1" lang="en-US" altLang="ja-JP" sz="2400" dirty="0" smtClean="0"/>
              <a:t>)</a:t>
            </a:r>
          </a:p>
          <a:p>
            <a:pPr marL="457200" lvl="1" indent="0">
              <a:lnSpc>
                <a:spcPct val="120000"/>
              </a:lnSpc>
              <a:buNone/>
            </a:pPr>
            <a:r>
              <a:rPr lang="ja-JP" altLang="en-US" sz="2000" dirty="0" smtClean="0"/>
              <a:t>すでに動作している </a:t>
            </a:r>
            <a:r>
              <a:rPr lang="en-US" altLang="ja-JP" sz="2000" dirty="0" smtClean="0"/>
              <a:t>DB </a:t>
            </a:r>
            <a:r>
              <a:rPr lang="ja-JP" altLang="en-US" sz="2000" dirty="0" smtClean="0"/>
              <a:t>のデータを、新たな </a:t>
            </a:r>
            <a:r>
              <a:rPr lang="en-US" altLang="ja-JP" sz="2000" dirty="0" smtClean="0"/>
              <a:t>DB </a:t>
            </a:r>
            <a:r>
              <a:rPr lang="ja-JP" altLang="en-US" sz="2000" dirty="0" smtClean="0"/>
              <a:t>サーバーに移行する必要がある。</a:t>
            </a:r>
            <a:endParaRPr lang="en-US" altLang="ja-JP" sz="2000" dirty="0" smtClean="0"/>
          </a:p>
          <a:p>
            <a:pPr marL="914400" lvl="1" indent="-457200">
              <a:lnSpc>
                <a:spcPct val="120000"/>
              </a:lnSpc>
              <a:buFont typeface="+mj-lt"/>
              <a:buAutoNum type="arabicPeriod"/>
            </a:pPr>
            <a:r>
              <a:rPr lang="ja-JP" altLang="en-US" sz="2000" dirty="0" smtClean="0"/>
              <a:t>念のため、既存の </a:t>
            </a:r>
            <a:r>
              <a:rPr lang="en-US" altLang="ja-JP" sz="2000" dirty="0" smtClean="0"/>
              <a:t>DB </a:t>
            </a:r>
            <a:r>
              <a:rPr lang="ja-JP" altLang="en-US" sz="2000" dirty="0" smtClean="0"/>
              <a:t>が稼働しているホストのデータを完全にバックアップする。</a:t>
            </a:r>
            <a:endParaRPr lang="en-US" altLang="ja-JP" sz="2000" dirty="0" smtClean="0"/>
          </a:p>
          <a:p>
            <a:pPr marL="914400" lvl="1" indent="-457200">
              <a:lnSpc>
                <a:spcPct val="120000"/>
              </a:lnSpc>
              <a:buFont typeface="+mj-lt"/>
              <a:buAutoNum type="arabicPeriod"/>
            </a:pPr>
            <a:r>
              <a:rPr lang="ja-JP" altLang="en-US" sz="2000" dirty="0" smtClean="0"/>
              <a:t>既存の </a:t>
            </a:r>
            <a:r>
              <a:rPr lang="en-US" altLang="ja-JP" sz="2000" dirty="0" smtClean="0"/>
              <a:t>DB </a:t>
            </a:r>
            <a:r>
              <a:rPr lang="ja-JP" altLang="en-US" sz="2000" dirty="0" smtClean="0"/>
              <a:t>サーバーの「</a:t>
            </a:r>
            <a:r>
              <a:rPr lang="en-US" altLang="ja-JP" sz="2000" dirty="0" smtClean="0"/>
              <a:t>THINDB</a:t>
            </a:r>
            <a:r>
              <a:rPr lang="ja-JP" altLang="en-US" sz="2000" dirty="0" smtClean="0"/>
              <a:t>」データベースにおいて、 </a:t>
            </a:r>
            <a:r>
              <a:rPr lang="ja-JP" altLang="en-US" sz="2000" dirty="0"/>
              <a:t>「</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a:t>
            </a:r>
            <a:r>
              <a:rPr lang="ja-JP" altLang="en-US" sz="2000" dirty="0" smtClean="0"/>
              <a:t>表示する。念のため </a:t>
            </a:r>
            <a:r>
              <a:rPr lang="en-US" altLang="ja-JP" sz="2000" dirty="0" smtClean="0"/>
              <a:t>CSV </a:t>
            </a:r>
            <a:r>
              <a:rPr lang="ja-JP" altLang="en-US" sz="2000" dirty="0" smtClean="0"/>
              <a:t>等で安全・秘密に手元端末に保存する。</a:t>
            </a:r>
            <a:r>
              <a:rPr lang="en-US" altLang="ja-JP" sz="2000" dirty="0" smtClean="0"/>
              <a:t>(</a:t>
            </a:r>
            <a:r>
              <a:rPr lang="ja-JP" altLang="en-US" sz="2000" dirty="0" smtClean="0"/>
              <a:t>これらの </a:t>
            </a:r>
            <a:r>
              <a:rPr lang="en-US" altLang="ja-JP" sz="2000" dirty="0" smtClean="0"/>
              <a:t>CSV </a:t>
            </a:r>
            <a:r>
              <a:rPr lang="ja-JP" altLang="en-US" sz="2000" dirty="0" smtClean="0"/>
              <a:t>は </a:t>
            </a:r>
            <a:r>
              <a:rPr lang="en-US" altLang="ja-JP" sz="2000" dirty="0" smtClean="0"/>
              <a:t>7. </a:t>
            </a:r>
            <a:r>
              <a:rPr lang="ja-JP" altLang="en-US" sz="2000" dirty="0" smtClean="0"/>
              <a:t>で復元が完了したことの確認で参考程度に利用するものであり、バックアップ目的ではない。</a:t>
            </a:r>
            <a:r>
              <a:rPr lang="en-US" altLang="ja-JP" sz="2000" dirty="0" smtClean="0"/>
              <a:t>)</a:t>
            </a:r>
          </a:p>
          <a:p>
            <a:pPr marL="914400" lvl="1" indent="-457200">
              <a:lnSpc>
                <a:spcPct val="120000"/>
              </a:lnSpc>
              <a:buFont typeface="+mj-lt"/>
              <a:buAutoNum type="arabicPeriod"/>
            </a:pPr>
            <a:r>
              <a:rPr lang="en-US" altLang="ja-JP" sz="2000" dirty="0" smtClean="0"/>
              <a:t>DB </a:t>
            </a:r>
            <a:r>
              <a:rPr lang="ja-JP" altLang="en-US" sz="2000" dirty="0"/>
              <a:t>専用のホストを構築する。</a:t>
            </a:r>
            <a:r>
              <a:rPr lang="en-US" altLang="ja-JP" sz="2000" dirty="0"/>
              <a:t>OS </a:t>
            </a:r>
            <a:r>
              <a:rPr lang="ja-JP" altLang="en-US" sz="2000" dirty="0"/>
              <a:t>は </a:t>
            </a:r>
            <a:r>
              <a:rPr lang="en-US" altLang="ja-JP" sz="2000" dirty="0"/>
              <a:t>SQL Server </a:t>
            </a:r>
            <a:r>
              <a:rPr lang="en-US" altLang="ja-JP" sz="2000" dirty="0" smtClean="0"/>
              <a:t>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r>
              <a:rPr lang="ja-JP" altLang="en-US" sz="2000" dirty="0" smtClean="0"/>
              <a:t>。</a:t>
            </a:r>
            <a:endParaRPr lang="en-US" altLang="ja-JP" sz="2000" dirty="0" smtClean="0"/>
          </a:p>
          <a:p>
            <a:pPr marL="914400" lvl="1" indent="-457200">
              <a:lnSpc>
                <a:spcPct val="120000"/>
              </a:lnSpc>
              <a:buFont typeface="+mj-lt"/>
              <a:buAutoNum type="arabicPeriod"/>
            </a:pPr>
            <a:r>
              <a:rPr lang="en-US" altLang="ja-JP" sz="2000" dirty="0" smtClean="0"/>
              <a:t>SQL Server 2019 Express </a:t>
            </a:r>
            <a:r>
              <a:rPr lang="ja-JP" altLang="en-US" sz="2000" dirty="0" smtClean="0"/>
              <a:t>の標準的手順 </a:t>
            </a:r>
            <a:r>
              <a:rPr lang="en-US" altLang="ja-JP" sz="2000" dirty="0" smtClean="0"/>
              <a:t>(Microsoft </a:t>
            </a:r>
            <a:r>
              <a:rPr lang="ja-JP" altLang="en-US" sz="2000" dirty="0" smtClean="0"/>
              <a:t>社提供</a:t>
            </a:r>
            <a:r>
              <a:rPr lang="en-US" altLang="ja-JP" sz="2000" dirty="0" smtClean="0"/>
              <a:t>) </a:t>
            </a:r>
            <a:r>
              <a:rPr lang="ja-JP" altLang="en-US" sz="2000" dirty="0" smtClean="0"/>
              <a:t>に従い、従来の </a:t>
            </a:r>
            <a:r>
              <a:rPr lang="en-US" altLang="ja-JP" sz="2000" dirty="0" smtClean="0"/>
              <a:t>DB </a:t>
            </a:r>
            <a:r>
              <a:rPr lang="ja-JP" altLang="en-US" sz="2000" dirty="0" smtClean="0"/>
              <a:t>サーバーの </a:t>
            </a:r>
            <a:r>
              <a:rPr lang="en-US" altLang="ja-JP" sz="2000" dirty="0" smtClean="0"/>
              <a:t>THINDB </a:t>
            </a:r>
            <a:r>
              <a:rPr lang="ja-JP" altLang="en-US" sz="2000" dirty="0" smtClean="0"/>
              <a:t>データベースをフルバックアップし、その直後に、</a:t>
            </a:r>
            <a:r>
              <a:rPr lang="en-US" altLang="ja-JP" sz="2000" dirty="0" smtClean="0"/>
              <a:t>SQL Server </a:t>
            </a:r>
            <a:r>
              <a:rPr lang="ja-JP" altLang="en-US" sz="2000" dirty="0" err="1" smtClean="0"/>
              <a:t>を停</a:t>
            </a:r>
            <a:r>
              <a:rPr lang="ja-JP" altLang="en-US" sz="2000" dirty="0" smtClean="0"/>
              <a:t>止させる。</a:t>
            </a:r>
            <a:r>
              <a:rPr lang="en-US" altLang="ja-JP" sz="2000" dirty="0" smtClean="0"/>
              <a:t>(</a:t>
            </a:r>
            <a:r>
              <a:rPr lang="ja-JP" altLang="en-US" sz="2000" dirty="0" smtClean="0"/>
              <a:t>バックアップダンプファイルが生成される</a:t>
            </a:r>
            <a:r>
              <a:rPr lang="en-US" altLang="ja-JP" sz="2000" dirty="0" smtClean="0"/>
              <a:t>)</a:t>
            </a:r>
          </a:p>
          <a:p>
            <a:pPr lvl="2">
              <a:lnSpc>
                <a:spcPct val="120000"/>
              </a:lnSpc>
            </a:pPr>
            <a:r>
              <a:rPr lang="en-US" altLang="ja-JP" sz="1600" dirty="0"/>
              <a:t>https://</a:t>
            </a:r>
            <a:r>
              <a:rPr lang="en-US" altLang="ja-JP" sz="1600" dirty="0" smtClean="0"/>
              <a:t>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smtClean="0"/>
              <a:t>2 </a:t>
            </a:r>
            <a:r>
              <a:rPr lang="ja-JP" altLang="en-US" sz="2000" dirty="0" smtClean="0"/>
              <a:t>で生成したバックアップダンプファイルを、新たな </a:t>
            </a:r>
            <a:r>
              <a:rPr lang="en-US" altLang="ja-JP" sz="2000" dirty="0" smtClean="0"/>
              <a:t>DB </a:t>
            </a:r>
            <a:r>
              <a:rPr lang="ja-JP" altLang="en-US" sz="2000" dirty="0" smtClean="0"/>
              <a:t>サーバーに任意の方法でコピーする。次に、</a:t>
            </a:r>
            <a:r>
              <a:rPr lang="en-US" altLang="ja-JP" sz="2000" dirty="0" smtClean="0"/>
              <a:t>DB </a:t>
            </a:r>
            <a:r>
              <a:rPr lang="ja-JP" altLang="en-US" sz="2000" dirty="0" smtClean="0"/>
              <a:t>サーバーに、「</a:t>
            </a:r>
            <a:r>
              <a:rPr lang="en-US" altLang="ja-JP" sz="2000" dirty="0" smtClean="0"/>
              <a:t>THINDB</a:t>
            </a:r>
            <a:r>
              <a:rPr lang="ja-JP" altLang="en-US" sz="2000" dirty="0" smtClean="0"/>
              <a:t>」データベースという名称でそのまま復元をする。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」データベースを復元をしただけでは、「</a:t>
            </a:r>
            <a:r>
              <a:rPr lang="en-US" altLang="ja-JP" sz="2000" dirty="0" smtClean="0"/>
              <a:t>3-3</a:t>
            </a:r>
            <a:r>
              <a:rPr lang="ja-JP" altLang="en-US" sz="2000" dirty="0" smtClean="0"/>
              <a:t>」または「</a:t>
            </a:r>
            <a:r>
              <a:rPr lang="en-US" altLang="ja-JP" sz="2000" dirty="0" smtClean="0"/>
              <a:t>4-3</a:t>
            </a:r>
            <a:r>
              <a:rPr lang="ja-JP" altLang="en-US" sz="2000" dirty="0" smtClean="0"/>
              <a:t>」の「</a:t>
            </a:r>
            <a:r>
              <a:rPr lang="en-US" altLang="ja-JP" sz="2000" dirty="0" smtClean="0"/>
              <a:t>6.</a:t>
            </a:r>
            <a:r>
              <a:rPr lang="ja-JP" altLang="en-US" sz="2000" dirty="0" smtClean="0"/>
              <a:t>」で述べている「</a:t>
            </a:r>
            <a:r>
              <a:rPr lang="en-US" altLang="ja-JP" sz="2000" dirty="0" smtClean="0"/>
              <a:t>01_SQL_Server_DB_Scripts</a:t>
            </a:r>
            <a:r>
              <a:rPr lang="ja-JP" altLang="en-US" sz="2000" dirty="0" smtClean="0"/>
              <a:t>」スクリプト集の「</a:t>
            </a:r>
            <a:r>
              <a:rPr lang="en-US" altLang="ja-JP" sz="2000" dirty="0" smtClean="0"/>
              <a:t>2_Create_Users.sql</a:t>
            </a:r>
            <a:r>
              <a:rPr lang="ja-JP" altLang="en-US" sz="2000" dirty="0" smtClean="0"/>
              <a:t>」で定義されているユーザーが </a:t>
            </a:r>
            <a:r>
              <a:rPr lang="en-US" altLang="ja-JP" sz="2000" dirty="0" smtClean="0"/>
              <a:t>THINDB </a:t>
            </a:r>
            <a:r>
              <a:rPr lang="ja-JP" altLang="en-US" sz="2000" dirty="0" smtClean="0"/>
              <a:t>に対して正しく復元されていない場合がある。</a:t>
            </a:r>
            <a:r>
              <a:rPr lang="en-US" altLang="ja-JP" sz="2000" dirty="0" smtClean="0"/>
              <a:t/>
            </a:r>
            <a:br>
              <a:rPr lang="en-US" altLang="ja-JP" sz="2000" dirty="0" smtClean="0"/>
            </a:br>
            <a:r>
              <a:rPr lang="ja-JP" altLang="en-US" sz="2000" dirty="0" smtClean="0"/>
              <a:t>そこで、</a:t>
            </a:r>
            <a:r>
              <a:rPr lang="en-US" altLang="ja-JP" sz="2000" dirty="0" smtClean="0"/>
              <a:t>THINDB </a:t>
            </a:r>
            <a:r>
              <a:rPr lang="ja-JP" altLang="en-US" sz="2000" dirty="0" smtClean="0"/>
              <a:t>内の「</a:t>
            </a:r>
            <a:r>
              <a:rPr lang="en-US" altLang="ja-JP" sz="2000" dirty="0" err="1" smtClean="0"/>
              <a:t>sql_thin_reader</a:t>
            </a:r>
            <a:r>
              <a:rPr lang="ja-JP" altLang="en-US" sz="2000" dirty="0" smtClean="0"/>
              <a:t>」、「</a:t>
            </a:r>
            <a:r>
              <a:rPr lang="en-US" altLang="ja-JP" sz="2000" dirty="0" err="1" smtClean="0"/>
              <a:t>sql_thin_writer</a:t>
            </a:r>
            <a:r>
              <a:rPr lang="ja-JP" altLang="en-US" sz="2000" dirty="0" smtClean="0"/>
              <a:t>」ユーザーを一旦削除し、次に、同スクリプト集の「</a:t>
            </a:r>
            <a:r>
              <a:rPr lang="en-US" altLang="ja-JP" sz="2000" dirty="0" smtClean="0"/>
              <a:t>2_Create_Users.sql</a:t>
            </a:r>
            <a:r>
              <a:rPr lang="ja-JP" altLang="en-US" sz="2000" dirty="0" smtClean="0"/>
              <a:t>」を再度実行して、ユーザーを作成し、これらのユーザーが </a:t>
            </a:r>
            <a:r>
              <a:rPr lang="en-US" altLang="ja-JP" sz="2000" dirty="0" smtClean="0"/>
              <a:t>THINDB </a:t>
            </a:r>
            <a:r>
              <a:rPr lang="ja-JP" altLang="en-US" sz="2000" dirty="0" smtClean="0"/>
              <a:t>データベースにアクセスできるようにする。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」データベースで、「</a:t>
            </a:r>
            <a:r>
              <a:rPr lang="en-US" altLang="ja-JP" sz="2000" dirty="0" smtClean="0"/>
              <a:t>MACHINE</a:t>
            </a:r>
            <a:r>
              <a:rPr lang="ja-JP" altLang="en-US" sz="2000" dirty="0" smtClean="0"/>
              <a:t>」テーブル、「</a:t>
            </a:r>
            <a:r>
              <a:rPr lang="en-US" altLang="ja-JP" sz="2000" dirty="0" smtClean="0"/>
              <a:t>STAT</a:t>
            </a:r>
            <a:r>
              <a:rPr lang="ja-JP" altLang="en-US" sz="2000" dirty="0" smtClean="0"/>
              <a:t>」テーブル、「</a:t>
            </a:r>
            <a:r>
              <a:rPr lang="en-US" altLang="ja-JP" sz="2000" dirty="0" smtClean="0"/>
              <a:t>SVC</a:t>
            </a:r>
            <a:r>
              <a:rPr lang="ja-JP" altLang="en-US" sz="2000" dirty="0" smtClean="0"/>
              <a:t>」テーブル、「</a:t>
            </a:r>
            <a:r>
              <a:rPr lang="en-US" altLang="ja-JP" sz="2000" dirty="0" smtClean="0"/>
              <a:t>VAR</a:t>
            </a:r>
            <a:r>
              <a:rPr lang="ja-JP" altLang="en-US" sz="2000" dirty="0" smtClean="0"/>
              <a:t>」テーブルの内容を表示し、</a:t>
            </a:r>
            <a:r>
              <a:rPr lang="en-US" altLang="ja-JP" sz="2000" dirty="0" smtClean="0"/>
              <a:t>2. </a:t>
            </a:r>
            <a:r>
              <a:rPr lang="ja-JP" altLang="en-US" sz="2000" dirty="0" smtClean="0"/>
              <a:t>の結果と比較して、正しく復元されていることを確認する。</a:t>
            </a:r>
            <a:endParaRPr lang="en-US" altLang="ja-JP" sz="2000" dirty="0" smtClean="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2 </a:t>
            </a:r>
            <a:r>
              <a:rPr kumimoji="1" lang="ja-JP" altLang="en-US" dirty="0" smtClean="0"/>
              <a:t>台目以降のコントローラの構築作業は、第 </a:t>
            </a:r>
            <a:r>
              <a:rPr kumimoji="1" lang="en-US" altLang="ja-JP" dirty="0" smtClean="0"/>
              <a:t>3 </a:t>
            </a:r>
            <a:r>
              <a:rPr kumimoji="1" lang="ja-JP" altLang="en-US" dirty="0" smtClean="0"/>
              <a:t>章 または 第 </a:t>
            </a:r>
            <a:r>
              <a:rPr kumimoji="1" lang="en-US" altLang="ja-JP" dirty="0" smtClean="0"/>
              <a:t>4 </a:t>
            </a:r>
            <a:r>
              <a:rPr kumimoji="1" lang="ja-JP" altLang="en-US" dirty="0" smtClean="0"/>
              <a:t>章で解説した手順と同一である。</a:t>
            </a:r>
            <a:r>
              <a:rPr kumimoji="1" lang="en-US" altLang="ja-JP" dirty="0" smtClean="0"/>
              <a:t>(</a:t>
            </a:r>
            <a:r>
              <a:rPr kumimoji="1" lang="ja-JP" altLang="en-US" dirty="0" smtClean="0"/>
              <a:t>以下をのぞく</a:t>
            </a:r>
            <a:r>
              <a:rPr kumimoji="1" lang="en-US" altLang="ja-JP" dirty="0" smtClean="0"/>
              <a:t>)</a:t>
            </a:r>
          </a:p>
          <a:p>
            <a:r>
              <a:rPr kumimoji="1" lang="ja-JP" altLang="en-US" dirty="0" smtClean="0"/>
              <a:t>ただし、</a:t>
            </a:r>
            <a:r>
              <a:rPr kumimoji="1" lang="en-US" altLang="ja-JP" dirty="0" smtClean="0"/>
              <a:t>2 </a:t>
            </a:r>
            <a:r>
              <a:rPr kumimoji="1" lang="ja-JP" altLang="en-US" dirty="0" smtClean="0"/>
              <a:t>台目以降のコントローラ構築時においては、</a:t>
            </a:r>
            <a:r>
              <a:rPr kumimoji="1" lang="en-US" altLang="ja-JP" dirty="0" smtClean="0"/>
              <a:t>SQL Server 2019 Express </a:t>
            </a:r>
            <a:r>
              <a:rPr kumimoji="1" lang="ja-JP" altLang="en-US" dirty="0" smtClean="0"/>
              <a:t>のインストール、およびデータベースの初期構築 </a:t>
            </a:r>
            <a:r>
              <a:rPr kumimoji="1" lang="en-US" altLang="ja-JP" dirty="0" smtClean="0"/>
              <a:t>(3-3, 3-4, 4-3, 4-4 </a:t>
            </a:r>
            <a:r>
              <a:rPr kumimoji="1" lang="ja-JP" altLang="en-US" dirty="0" smtClean="0"/>
              <a:t>の手順</a:t>
            </a:r>
            <a:r>
              <a:rPr kumimoji="1" lang="en-US" altLang="ja-JP" dirty="0" smtClean="0"/>
              <a:t>) </a:t>
            </a:r>
            <a:r>
              <a:rPr kumimoji="1" lang="ja-JP" altLang="en-US" dirty="0" smtClean="0"/>
              <a:t>は不要である。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7-5. </a:t>
            </a:r>
            <a:r>
              <a:rPr lang="en-US" altLang="ja-JP" dirty="0"/>
              <a:t>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smtClean="0"/>
              <a:t>各コントローラの構築が完了したら、各コントローラの以下の設定ファイル </a:t>
            </a:r>
            <a:r>
              <a:rPr kumimoji="1" lang="en-US" altLang="ja-JP" dirty="0" smtClean="0"/>
              <a:t>(JSON</a:t>
            </a:r>
            <a:r>
              <a:rPr lang="en-US" altLang="ja-JP" dirty="0" smtClean="0"/>
              <a:t>)</a:t>
            </a:r>
            <a:r>
              <a:rPr lang="ja-JP" altLang="en-US" dirty="0" smtClean="0"/>
              <a:t> をテキストエディタで書換えて、</a:t>
            </a:r>
            <a:r>
              <a:rPr lang="en-US" altLang="ja-JP" dirty="0" smtClean="0"/>
              <a:t>DB </a:t>
            </a:r>
            <a:r>
              <a:rPr lang="ja-JP" altLang="en-US" dirty="0" smtClean="0"/>
              <a:t>サーバーの </a:t>
            </a:r>
            <a:r>
              <a:rPr lang="en-US" altLang="ja-JP" dirty="0" smtClean="0"/>
              <a:t>IP </a:t>
            </a:r>
            <a:r>
              <a:rPr lang="ja-JP" altLang="en-US" dirty="0" smtClean="0"/>
              <a:t>アドレスを指定する。</a:t>
            </a:r>
            <a:endParaRPr lang="en-US" altLang="ja-JP" dirty="0" smtClean="0"/>
          </a:p>
          <a:p>
            <a:pPr lvl="1">
              <a:lnSpc>
                <a:spcPct val="120000"/>
              </a:lnSpc>
            </a:pPr>
            <a:r>
              <a:rPr lang="en-US" altLang="ja-JP" dirty="0" smtClean="0"/>
              <a:t>※</a:t>
            </a:r>
            <a:r>
              <a:rPr lang="ja-JP" altLang="en-US" dirty="0" smtClean="0"/>
              <a:t> 冗長パターン </a:t>
            </a:r>
            <a:r>
              <a:rPr lang="en-US" altLang="ja-JP" dirty="0" smtClean="0"/>
              <a:t>A </a:t>
            </a:r>
            <a:r>
              <a:rPr lang="ja-JP" altLang="en-US" dirty="0" smtClean="0"/>
              <a:t>の場合、同居させているコントローラ自身のみ、</a:t>
            </a:r>
            <a:r>
              <a:rPr lang="en-US" altLang="ja-JP" dirty="0" smtClean="0"/>
              <a:t>DB </a:t>
            </a:r>
            <a:r>
              <a:rPr lang="ja-JP" altLang="en-US" dirty="0" smtClean="0"/>
              <a:t>接続先は </a:t>
            </a:r>
            <a:r>
              <a:rPr lang="en-US" altLang="ja-JP" dirty="0" smtClean="0"/>
              <a:t>127.0.0.1 </a:t>
            </a:r>
            <a:r>
              <a:rPr lang="ja-JP" altLang="en-US" dirty="0" err="1" smtClean="0"/>
              <a:t>のままで</a:t>
            </a:r>
            <a:r>
              <a:rPr lang="ja-JP" altLang="en-US" dirty="0" smtClean="0"/>
              <a:t>良いので、変更の必要はない。</a:t>
            </a:r>
            <a:endParaRPr lang="en-US" altLang="ja-JP" dirty="0" smtClean="0"/>
          </a:p>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 </a:t>
            </a:r>
            <a:r>
              <a:rPr lang="en-US" altLang="ja-JP" sz="2100" dirty="0" smtClean="0"/>
              <a:t>(</a:t>
            </a:r>
            <a:r>
              <a:rPr lang="ja-JP" altLang="en-US" sz="2100" dirty="0" smtClean="0"/>
              <a:t>デフォルトでは </a:t>
            </a:r>
            <a:r>
              <a:rPr lang="en-US" altLang="ja-JP" sz="2100" dirty="0" smtClean="0"/>
              <a:t>127.0.0.1) </a:t>
            </a:r>
            <a:r>
              <a:rPr lang="ja-JP" altLang="en-US" sz="2100" dirty="0" smtClean="0"/>
              <a:t>を、</a:t>
            </a:r>
            <a:r>
              <a:rPr lang="en-US" altLang="ja-JP" sz="2100" dirty="0" smtClean="0"/>
              <a:t>DB </a:t>
            </a:r>
            <a:r>
              <a:rPr lang="ja-JP" altLang="en-US" sz="2100" dirty="0" smtClean="0"/>
              <a:t>サーバーの </a:t>
            </a:r>
            <a:r>
              <a:rPr lang="en-US" altLang="ja-JP" sz="2100" dirty="0" smtClean="0"/>
              <a:t>IPv4 </a:t>
            </a:r>
            <a:r>
              <a:rPr lang="ja-JP" altLang="en-US" sz="2100" dirty="0" smtClean="0"/>
              <a:t>アドレスに書換えて上書き保存する。</a:t>
            </a:r>
            <a:r>
              <a:rPr lang="en-US" altLang="ja-JP" sz="2100" dirty="0" smtClean="0"/>
              <a:t/>
            </a:r>
            <a:br>
              <a:rPr lang="en-US" altLang="ja-JP" sz="2100" dirty="0" smtClean="0"/>
            </a:br>
            <a:r>
              <a:rPr lang="en-US" altLang="ja-JP" sz="2100" dirty="0" smtClean="0"/>
              <a:t>(7-2 </a:t>
            </a:r>
            <a:r>
              <a:rPr lang="ja-JP" altLang="en-US" sz="2100" dirty="0" smtClean="0"/>
              <a:t>も参照すること。</a:t>
            </a:r>
            <a:r>
              <a:rPr lang="en-US" altLang="ja-JP" sz="2100" dirty="0" smtClean="0"/>
              <a:t>)</a:t>
            </a:r>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smtClean="0"/>
              <a:t>コントローラを複数台に冗長化させた場合、すべての中継ゲートウェイの </a:t>
            </a:r>
            <a:r>
              <a:rPr kumimoji="1" lang="en-US" altLang="ja-JP" sz="1600" dirty="0" smtClean="0"/>
              <a:t>ThinGate.ini </a:t>
            </a:r>
            <a:r>
              <a:rPr kumimoji="1" lang="ja-JP" altLang="en-US" sz="1600" dirty="0" smtClean="0"/>
              <a:t>ファイルを編集して、すべてのコントローラに対する接続設定を行なう必要がある。</a:t>
            </a:r>
          </a:p>
          <a:p>
            <a:r>
              <a:rPr kumimoji="1" lang="ja-JP" altLang="en-US" sz="1600" dirty="0" smtClean="0"/>
              <a:t>必ず、すべての中継ゲートウェイに対して、全コントローラに対する接続設定を行なうこと。</a:t>
            </a:r>
            <a:endParaRPr kumimoji="1" lang="en-US" altLang="ja-JP" sz="1600" dirty="0" smtClean="0"/>
          </a:p>
          <a:p>
            <a:pPr lvl="1"/>
            <a:r>
              <a:rPr kumimoji="1" lang="ja-JP" altLang="en-US" sz="1400" dirty="0" smtClean="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」という名前の行を、コントローラあたり </a:t>
            </a:r>
            <a:r>
              <a:rPr lang="en-US" altLang="ja-JP" dirty="0" smtClean="0"/>
              <a:t>1 </a:t>
            </a:r>
            <a:r>
              <a:rPr lang="ja-JP" altLang="en-US" dirty="0" smtClean="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r>
              <a:rPr lang="ja-JP" altLang="en-US" sz="1400" dirty="0" smtClean="0">
                <a:solidFill>
                  <a:schemeClr val="bg1"/>
                </a:solidFill>
                <a:latin typeface="Consolas" panose="020B0609020204030204" pitchFamily="49" charset="0"/>
              </a:rPr>
              <a:t>。</a:t>
            </a:r>
            <a:r>
              <a:rPr lang="en-US" altLang="ja-JP" sz="1400" dirty="0" smtClean="0">
                <a:solidFill>
                  <a:schemeClr val="bg1"/>
                </a:solidFill>
                <a:latin typeface="Consolas" panose="020B0609020204030204" pitchFamily="49" charset="0"/>
              </a:rPr>
              <a:t/>
            </a:r>
            <a:br>
              <a:rPr lang="en-US" altLang="ja-JP" sz="1400" dirty="0" smtClean="0">
                <a:solidFill>
                  <a:schemeClr val="bg1"/>
                </a:solidFill>
                <a:latin typeface="Consolas" panose="020B0609020204030204" pitchFamily="49" charset="0"/>
              </a:rPr>
            </a:br>
            <a:r>
              <a:rPr lang="en-US" altLang="ja-JP" sz="1400" dirty="0" smtClean="0">
                <a:solidFill>
                  <a:schemeClr val="bg1"/>
                </a:solidFill>
                <a:latin typeface="Consolas" panose="020B0609020204030204" pitchFamily="49" charset="0"/>
              </a:rPr>
              <a:t>// (</a:t>
            </a:r>
            <a:r>
              <a:rPr lang="ja-JP" altLang="en-US" sz="1400" dirty="0" smtClean="0">
                <a:solidFill>
                  <a:schemeClr val="bg1"/>
                </a:solidFill>
                <a:latin typeface="Consolas" panose="020B0609020204030204" pitchFamily="49" charset="0"/>
              </a:rPr>
              <a:t>略</a:t>
            </a:r>
            <a:r>
              <a:rPr lang="en-US" altLang="ja-JP" sz="1400" dirty="0" smtClean="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smtClean="0">
                <a:solidFill>
                  <a:srgbClr val="FFFF00"/>
                </a:solidFill>
                <a:latin typeface="Consolas" panose="020B0609020204030204" pitchFamily="49" charset="0"/>
              </a:rPr>
              <a:t>ControllerUrl</a:t>
            </a:r>
            <a:r>
              <a:rPr lang="en-US" altLang="ja-JP" sz="1400" b="1" dirty="0" smtClean="0">
                <a:solidFill>
                  <a:srgbClr val="FFFF00"/>
                </a:solidFill>
                <a:latin typeface="Consolas" panose="020B0609020204030204" pitchFamily="49" charset="0"/>
              </a:rPr>
              <a:t>         </a:t>
            </a:r>
            <a:r>
              <a:rPr lang="en-US" altLang="ja-JP" sz="1400" b="1" dirty="0">
                <a:solidFill>
                  <a:srgbClr val="FFFF00"/>
                </a:solidFill>
                <a:latin typeface="Consolas" panose="020B0609020204030204" pitchFamily="49" charset="0"/>
              </a:rPr>
              <a:t>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r>
              <a:rPr lang="en-US" altLang="ja-JP" sz="1400" b="1" dirty="0" smtClean="0">
                <a:solidFill>
                  <a:srgbClr val="FFFF00"/>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://9.10.11.12:88/thincontrol</a:t>
            </a:r>
            <a:r>
              <a:rPr lang="en-US" altLang="ja-JP" sz="1400" b="1" dirty="0">
                <a:solidFill>
                  <a:srgbClr val="FFFF00"/>
                </a:solidFill>
                <a:latin typeface="Consolas" panose="020B0609020204030204" pitchFamily="49" charset="0"/>
              </a:rPr>
              <a:t>/</a:t>
            </a:r>
            <a:endParaRPr lang="en-US" altLang="ja-JP" sz="1400" b="1" dirty="0" smtClean="0">
              <a:solidFill>
                <a:srgbClr val="FFFF00"/>
              </a:solidFill>
              <a:latin typeface="Consolas" panose="020B0609020204030204" pitchFamily="49" charset="0"/>
            </a:endParaRP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でテキストエディタを終了する。その後、</a:t>
            </a:r>
            <a:r>
              <a:rPr lang="en-US" altLang="ja-JP" dirty="0" err="1" smtClean="0"/>
              <a:t>ThinGate</a:t>
            </a:r>
            <a:r>
              <a:rPr lang="en-US" altLang="ja-JP" dirty="0" smtClean="0"/>
              <a:t> </a:t>
            </a:r>
            <a:r>
              <a:rPr lang="ja-JP" altLang="en-US" dirty="0" smtClean="0"/>
              <a:t>デーモンを再起動する。</a:t>
            </a:r>
            <a:endParaRPr lang="ja-JP" altLang="en-US" dirty="0"/>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smtClean="0"/>
              <a:t>書換方法</a:t>
            </a:r>
            <a:r>
              <a:rPr kumimoji="1" lang="en-US" altLang="ja-JP" dirty="0" smtClean="0"/>
              <a:t>: </a:t>
            </a:r>
            <a:r>
              <a:rPr kumimoji="1" lang="ja-JP" altLang="en-US" dirty="0" smtClean="0"/>
              <a:t>中継ゲートウェイ上の以下の </a:t>
            </a:r>
            <a:r>
              <a:rPr kumimoji="1" lang="en-US" altLang="ja-JP" dirty="0" smtClean="0"/>
              <a:t>ThinGate.ini </a:t>
            </a:r>
            <a:r>
              <a:rPr kumimoji="1" lang="ja-JP" altLang="en-US" dirty="0" smtClean="0"/>
              <a:t>ファイルを、テキストエディタで編集する。</a:t>
            </a:r>
            <a:endParaRPr kumimoji="1" lang="ja-JP" altLang="en-US" dirty="0"/>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lang="en-US" altLang="ja-JP"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7200646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smtClean="0"/>
              <a:t>すべての中継ゲートウェイにおいて、すべてのコントローラに対する接続設定が完了したら、各コントローラの </a:t>
            </a:r>
            <a:r>
              <a:rPr kumimoji="1" lang="en-US" altLang="ja-JP" sz="1800" dirty="0" smtClean="0"/>
              <a:t>HTML </a:t>
            </a:r>
            <a:r>
              <a:rPr kumimoji="1" lang="ja-JP" altLang="en-US" sz="1800" dirty="0" smtClean="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smtClean="0"/>
              <a:t>(</a:t>
            </a:r>
            <a:r>
              <a:rPr kumimoji="1" lang="ja-JP" altLang="en-US" sz="1800" dirty="0" smtClean="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smtClean="0"/>
              <a:t>「シン・テレワークシステム サーバー」および「クライアント」のインストーラに、コントローラの一覧を埋め込む必要がある。</a:t>
            </a:r>
          </a:p>
          <a:p>
            <a:r>
              <a:rPr kumimoji="1" lang="ja-JP" altLang="en-US" dirty="0" smtClean="0"/>
              <a:t>「</a:t>
            </a:r>
            <a:r>
              <a:rPr kumimoji="1" lang="en-US" altLang="ja-JP" dirty="0" smtClean="0"/>
              <a:t>6-4</a:t>
            </a:r>
            <a:r>
              <a:rPr kumimoji="1" lang="ja-JP" altLang="en-US" dirty="0" smtClean="0"/>
              <a:t>」で述べた </a:t>
            </a:r>
            <a:r>
              <a:rPr kumimoji="1" lang="en-US" altLang="ja-JP" dirty="0" smtClean="0"/>
              <a:t>EntryPoint.dat </a:t>
            </a:r>
            <a:r>
              <a:rPr kumimoji="1" lang="ja-JP" altLang="en-US" dirty="0" smtClean="0"/>
              <a:t>ファイルの </a:t>
            </a:r>
            <a:r>
              <a:rPr kumimoji="1" lang="en-US" altLang="ja-JP" dirty="0" smtClean="0"/>
              <a:t>URL </a:t>
            </a:r>
            <a:r>
              <a:rPr kumimoji="1" lang="ja-JP" altLang="en-US" dirty="0" smtClean="0"/>
              <a:t>部分に、複数のコントローラの </a:t>
            </a:r>
            <a:r>
              <a:rPr kumimoji="1" lang="en-US" altLang="ja-JP" dirty="0" smtClean="0"/>
              <a:t>URL </a:t>
            </a:r>
            <a:r>
              <a:rPr kumimoji="1" lang="ja-JP" altLang="en-US" dirty="0" smtClean="0"/>
              <a:t>を 「</a:t>
            </a:r>
            <a:r>
              <a:rPr kumimoji="1" lang="en-US" altLang="ja-JP" dirty="0" smtClean="0"/>
              <a:t>;</a:t>
            </a:r>
            <a:r>
              <a:rPr kumimoji="1" lang="ja-JP" altLang="en-US" dirty="0" smtClean="0"/>
              <a:t>」 </a:t>
            </a:r>
            <a:r>
              <a:rPr kumimoji="1" lang="en-US" altLang="ja-JP" dirty="0" smtClean="0"/>
              <a:t>(</a:t>
            </a:r>
            <a:r>
              <a:rPr kumimoji="1" lang="ja-JP" altLang="en-US" dirty="0" smtClean="0"/>
              <a:t>セミコロン</a:t>
            </a:r>
            <a:r>
              <a:rPr kumimoji="1" lang="en-US" altLang="ja-JP" dirty="0" smtClean="0"/>
              <a:t>) </a:t>
            </a:r>
            <a:r>
              <a:rPr kumimoji="1" lang="ja-JP" altLang="en-US" dirty="0" smtClean="0"/>
              <a:t>で区切って </a:t>
            </a:r>
            <a:r>
              <a:rPr kumimoji="1" lang="en-US" altLang="ja-JP" dirty="0" smtClean="0"/>
              <a:t>1 </a:t>
            </a:r>
            <a:r>
              <a:rPr kumimoji="1" lang="ja-JP" altLang="en-US" dirty="0" smtClean="0"/>
              <a:t>行に記載する。</a:t>
            </a:r>
            <a:endParaRPr lang="en-US" altLang="ja-JP" dirty="0" smtClean="0"/>
          </a:p>
          <a:p>
            <a:pPr lvl="1"/>
            <a:r>
              <a:rPr kumimoji="1" lang="ja-JP" altLang="en-US" dirty="0" smtClean="0"/>
              <a:t>途中で改行をしない。また、セミコロンの前後にスペース文字列を入れない。セミコロンは、区切りにだけ記載し、末尾には記載しない。</a:t>
            </a:r>
            <a:endParaRPr kumimoji="1" lang="en-US" altLang="ja-JP" dirty="0" smtClean="0"/>
          </a:p>
          <a:p>
            <a:r>
              <a:rPr kumimoji="1" lang="ja-JP" altLang="en-US" dirty="0" smtClean="0"/>
              <a:t>上記を記述した状態で、第 </a:t>
            </a:r>
            <a:r>
              <a:rPr kumimoji="1" lang="en-US" altLang="ja-JP" dirty="0" smtClean="0"/>
              <a:t>6 </a:t>
            </a:r>
            <a:r>
              <a:rPr kumimoji="1" lang="ja-JP" altLang="en-US" dirty="0" smtClean="0"/>
              <a:t>章で述べた方法でアプリケーションをビルドし、インストーラを用いてテストを行なう。</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a:t>
            </a:r>
            <a:r>
              <a:rPr lang="ja-JP" altLang="en-US" sz="2800" dirty="0" smtClean="0"/>
              <a:t>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smtClean="0"/>
              <a:t>たとえば、コントローラが </a:t>
            </a:r>
            <a:r>
              <a:rPr kumimoji="1" lang="en-US" altLang="ja-JP" dirty="0" smtClean="0"/>
              <a:t>3</a:t>
            </a:r>
            <a:r>
              <a:rPr kumimoji="1" lang="ja-JP" altLang="en-US" dirty="0" smtClean="0"/>
              <a:t> 台あり、</a:t>
            </a:r>
            <a:r>
              <a:rPr lang="en-US" altLang="ja-JP" dirty="0" smtClean="0"/>
              <a:t>1.2.3.4, 5.6.7.8, 9.10.11.12 </a:t>
            </a:r>
            <a:r>
              <a:rPr lang="ja-JP" altLang="en-US" dirty="0" smtClean="0"/>
              <a:t>の </a:t>
            </a:r>
            <a:r>
              <a:rPr lang="en-US" altLang="ja-JP" dirty="0" smtClean="0"/>
              <a:t>3 </a:t>
            </a:r>
            <a:r>
              <a:rPr lang="ja-JP" altLang="en-US" dirty="0" smtClean="0"/>
              <a:t>つの </a:t>
            </a:r>
            <a:r>
              <a:rPr lang="en-US" altLang="ja-JP" dirty="0" smtClean="0"/>
              <a:t>IP </a:t>
            </a:r>
            <a:r>
              <a:rPr lang="ja-JP" altLang="en-US" dirty="0" smtClean="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smtClean="0"/>
              <a:t>データベースサーバー </a:t>
            </a:r>
            <a:r>
              <a:rPr lang="en-US" altLang="ja-JP" sz="2400" dirty="0"/>
              <a:t>1 </a:t>
            </a:r>
            <a:r>
              <a:rPr lang="ja-JP" altLang="en-US" sz="2400" dirty="0" smtClean="0"/>
              <a:t>台 </a:t>
            </a:r>
            <a:r>
              <a:rPr lang="en-US" altLang="ja-JP" sz="2400" dirty="0" smtClean="0"/>
              <a:t>(</a:t>
            </a:r>
            <a:r>
              <a:rPr lang="ja-JP" altLang="en-US" sz="2400" dirty="0" smtClean="0"/>
              <a:t>コントローラと同居させず、独立させる場合</a:t>
            </a:r>
            <a:r>
              <a:rPr lang="en-US" altLang="ja-JP" sz="2400" dirty="0" smtClean="0"/>
              <a:t>)</a:t>
            </a:r>
            <a:br>
              <a:rPr lang="en-US" altLang="ja-JP" sz="2400" dirty="0" smtClean="0"/>
            </a:br>
            <a:r>
              <a:rPr lang="en-US" altLang="ja-JP" sz="2400" dirty="0" smtClean="0"/>
              <a:t>※</a:t>
            </a:r>
            <a:r>
              <a:rPr lang="ja-JP" altLang="en-US" sz="2400" dirty="0" smtClean="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a:t>
            </a:r>
            <a:r>
              <a:rPr lang="ja-JP" altLang="en-US" sz="2000" dirty="0" smtClean="0"/>
              <a:t>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a:t>
            </a:r>
            <a:r>
              <a:rPr lang="en-US" altLang="ja-JP" sz="2000" dirty="0" smtClean="0"/>
              <a:t>, 10</a:t>
            </a:r>
            <a:r>
              <a:rPr lang="en-US" altLang="ja-JP" sz="2000" dirty="0"/>
              <a:t>, Windows Server </a:t>
            </a:r>
            <a:r>
              <a:rPr lang="en-US" altLang="ja-JP" sz="2000" dirty="0" smtClean="0"/>
              <a:t>2016</a:t>
            </a:r>
            <a:r>
              <a:rPr lang="en-US" altLang="ja-JP" sz="2000" dirty="0"/>
              <a:t>, </a:t>
            </a:r>
            <a:r>
              <a:rPr lang="en-US" altLang="ja-JP" sz="2000" dirty="0" smtClean="0"/>
              <a:t>2019, 2022 </a:t>
            </a:r>
            <a:r>
              <a:rPr lang="en-US" altLang="ja-JP" sz="2000" dirty="0"/>
              <a:t>(</a:t>
            </a:r>
            <a:r>
              <a:rPr lang="ja-JP" altLang="en-US" sz="2000" dirty="0"/>
              <a:t>デスクトップ機能有り</a:t>
            </a:r>
            <a:r>
              <a:rPr lang="en-US" altLang="ja-JP" sz="2000" dirty="0"/>
              <a:t>) ※2</a:t>
            </a:r>
            <a:br>
              <a:rPr lang="en-US" altLang="ja-JP" sz="2000" dirty="0"/>
            </a:br>
            <a:r>
              <a:rPr lang="ja-JP" altLang="en-US" sz="2000" dirty="0"/>
              <a:t>または</a:t>
            </a:r>
            <a:r>
              <a:rPr lang="en-US" altLang="ja-JP" sz="2000" dirty="0"/>
              <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a:t>
            </a:r>
            <a:r>
              <a:rPr lang="en-US" altLang="ja-JP" sz="1800" dirty="0" smtClean="0"/>
              <a:t>SQL </a:t>
            </a:r>
            <a:r>
              <a:rPr lang="en-US" altLang="ja-JP" sz="1800" dirty="0"/>
              <a:t>Server 2019 Express </a:t>
            </a:r>
            <a:r>
              <a:rPr lang="ja-JP" altLang="en-US" sz="1800" dirty="0"/>
              <a:t>の動作対象 </a:t>
            </a:r>
            <a:r>
              <a:rPr lang="en-US" altLang="ja-JP" sz="1800" dirty="0"/>
              <a:t>OS </a:t>
            </a:r>
            <a:r>
              <a:rPr lang="ja-JP" altLang="en-US" sz="1800" dirty="0"/>
              <a:t>である必要がある。</a:t>
            </a:r>
            <a:r>
              <a:rPr lang="en-US" altLang="ja-JP" sz="1800" dirty="0"/>
              <a:t/>
            </a:r>
            <a:br>
              <a:rPr lang="en-US" altLang="ja-JP" sz="1800" dirty="0"/>
            </a:br>
            <a:r>
              <a:rPr lang="ja-JP" altLang="en-US" sz="1800" dirty="0"/>
              <a:t>なお、</a:t>
            </a:r>
            <a:r>
              <a:rPr lang="en-US" altLang="ja-JP" sz="1800" dirty="0"/>
              <a:t>Ubuntu 20.04 </a:t>
            </a:r>
            <a:r>
              <a:rPr lang="ja-JP" altLang="en-US" sz="1800" dirty="0"/>
              <a:t>でも正常動作を確認している。</a:t>
            </a:r>
            <a:r>
              <a:rPr lang="en-US" altLang="ja-JP" sz="1800" dirty="0"/>
              <a:t/>
            </a:r>
            <a:br>
              <a:rPr lang="en-US" altLang="ja-JP" sz="1800" dirty="0"/>
            </a:br>
            <a:r>
              <a:rPr lang="en-US" altLang="ja-JP" sz="1800" dirty="0"/>
              <a:t>https://docs.microsoft.com/ja-jp/sql/sql-server/install/hardware-and-software-requirements-for-installing-sql-server-ver15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453579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smtClean="0"/>
              <a:t>7-8 </a:t>
            </a:r>
            <a:r>
              <a:rPr kumimoji="1" lang="ja-JP" altLang="en-US" sz="1800" dirty="0" smtClean="0"/>
              <a:t>でビルドしたインストーラを、実際のユーザー端末を模擬した端末にインストールする。</a:t>
            </a:r>
          </a:p>
          <a:p>
            <a:pPr lvl="1"/>
            <a:r>
              <a:rPr kumimoji="1" lang="ja-JP" altLang="en-US" sz="1600" dirty="0" smtClean="0"/>
              <a:t>サーバー側数台程度、クライアント側数台程度にインストールするとよい。</a:t>
            </a:r>
          </a:p>
          <a:p>
            <a:pPr lvl="1"/>
            <a:r>
              <a:rPr kumimoji="1" lang="ja-JP" altLang="en-US" sz="1600" dirty="0" smtClean="0"/>
              <a:t>サーバー、クライアントとも、可能であれば異なるインターネット回線でテストをするとよい。</a:t>
            </a:r>
            <a:endParaRPr kumimoji="1" lang="en-US" altLang="ja-JP" sz="1600" dirty="0" smtClean="0"/>
          </a:p>
          <a:p>
            <a:pPr marL="457200" indent="-457200">
              <a:buFont typeface="+mj-lt"/>
              <a:buAutoNum type="arabicPeriod"/>
            </a:pPr>
            <a:r>
              <a:rPr kumimoji="1" lang="ja-JP" altLang="en-US" sz="1800" dirty="0" smtClean="0"/>
              <a:t>全部のコントローラを生かしておいた状態で、各機能が正常に動作することを確認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コントローラのうち一部をダウンさせた状態で、</a:t>
            </a:r>
            <a:r>
              <a:rPr lang="ja-JP" altLang="en-US" sz="1800" dirty="0"/>
              <a:t>各機能が正常に動作することを</a:t>
            </a:r>
            <a:r>
              <a:rPr lang="ja-JP" altLang="en-US" sz="1800" dirty="0" smtClean="0"/>
              <a:t>確認</a:t>
            </a:r>
            <a:r>
              <a:rPr lang="en-US" altLang="ja-JP" sz="1800" dirty="0" smtClean="0"/>
              <a:t>※</a:t>
            </a:r>
            <a:r>
              <a:rPr lang="ja-JP" altLang="en-US" sz="1800" dirty="0" smtClean="0"/>
              <a:t>する。</a:t>
            </a:r>
            <a:r>
              <a:rPr lang="en-US" altLang="ja-JP" sz="1800" dirty="0" smtClean="0"/>
              <a:t/>
            </a:r>
            <a:br>
              <a:rPr lang="en-US" altLang="ja-JP" sz="1800" dirty="0" smtClean="0"/>
            </a:br>
            <a:r>
              <a:rPr lang="en-US" altLang="ja-JP" sz="1800" dirty="0" smtClean="0"/>
              <a:t>(1 </a:t>
            </a:r>
            <a:r>
              <a:rPr lang="ja-JP" altLang="en-US" sz="1800" dirty="0" smtClean="0"/>
              <a:t>台のコントローラと </a:t>
            </a:r>
            <a:r>
              <a:rPr lang="en-US" altLang="ja-JP" sz="1800" dirty="0" smtClean="0"/>
              <a:t>DB </a:t>
            </a:r>
            <a:r>
              <a:rPr lang="ja-JP" altLang="en-US" sz="1800" dirty="0" err="1" smtClean="0"/>
              <a:t>とを</a:t>
            </a:r>
            <a:r>
              <a:rPr lang="ja-JP" altLang="en-US" sz="1800" dirty="0" smtClean="0"/>
              <a:t>同居させている場合は、</a:t>
            </a:r>
            <a:r>
              <a:rPr lang="en-US" altLang="ja-JP" sz="1800" dirty="0" smtClean="0"/>
              <a:t>DB </a:t>
            </a:r>
            <a:r>
              <a:rPr lang="ja-JP" altLang="en-US" sz="1800" dirty="0" smtClean="0"/>
              <a:t>がダウンした場合、新サーバーの登録やコンピュータ </a:t>
            </a:r>
            <a:r>
              <a:rPr lang="en-US" altLang="ja-JP" sz="1800" dirty="0" smtClean="0"/>
              <a:t>ID </a:t>
            </a:r>
            <a:r>
              <a:rPr lang="ja-JP" altLang="en-US" sz="1800" dirty="0" smtClean="0"/>
              <a:t>の変更が不能になることを確認する。</a:t>
            </a:r>
            <a:r>
              <a:rPr lang="en-US" altLang="ja-JP" sz="1800" dirty="0" smtClean="0"/>
              <a:t>)</a:t>
            </a:r>
            <a:endParaRPr lang="ja-JP" altLang="en-US" sz="1800" dirty="0"/>
          </a:p>
          <a:p>
            <a:pPr marL="457200" indent="-457200">
              <a:buFont typeface="+mj-lt"/>
              <a:buAutoNum type="arabicPeriod"/>
            </a:pPr>
            <a:r>
              <a:rPr kumimoji="1" lang="ja-JP" altLang="en-US" sz="1800" dirty="0" smtClean="0"/>
              <a:t>ダウンさせたコントローラを復旧させた後、別のコントローラをダウンさせ、引き続き各機能が正常に動作することを確認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smtClean="0"/>
              <a:t>(</a:t>
            </a:r>
            <a:r>
              <a:rPr lang="ja-JP" altLang="en-US" sz="1800" dirty="0"/>
              <a:t>「システム管理者用 仮想ファイルブラウザ」の「</a:t>
            </a:r>
            <a:r>
              <a:rPr lang="en-US" altLang="ja-JP" sz="1800" dirty="0" smtClean="0"/>
              <a:t>Log/Access/</a:t>
            </a:r>
            <a:r>
              <a:rPr lang="ja-JP" altLang="en-US" sz="1800" dirty="0" smtClean="0"/>
              <a:t>」ディレクトリで、コントローラへのアクセスログを確認することができる。</a:t>
            </a:r>
            <a:r>
              <a:rPr lang="en-US" altLang="ja-JP" sz="1800" dirty="0" smtClean="0"/>
              <a:t>)</a:t>
            </a:r>
            <a:endParaRPr kumimoji="1"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7-9. </a:t>
            </a:r>
            <a:r>
              <a:rPr kumimoji="1" lang="ja-JP" altLang="en-US" sz="2800" dirty="0" smtClean="0"/>
              <a:t>実際のユーザーの視点に立ったコントローラ冗長化のテスト</a:t>
            </a:r>
            <a:endParaRPr kumimoji="1" lang="ja-JP" altLang="en-US" sz="2800" dirty="0"/>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smtClean="0"/>
              <a:t>※ </a:t>
            </a:r>
            <a:r>
              <a:rPr kumimoji="1" lang="ja-JP" altLang="en-US" sz="1100" b="1" dirty="0" smtClean="0"/>
              <a:t>各機能の正常性の確認方法</a:t>
            </a:r>
            <a:endParaRPr kumimoji="1" lang="en-US" altLang="ja-JP" sz="1100" b="1" dirty="0" smtClean="0"/>
          </a:p>
          <a:p>
            <a:pPr marL="342900" indent="-342900">
              <a:buFont typeface="+mj-lt"/>
              <a:buAutoNum type="arabicPeriod"/>
            </a:pPr>
            <a:r>
              <a:rPr kumimoji="1" lang="ja-JP" altLang="en-US" sz="1100" dirty="0" smtClean="0"/>
              <a:t>一部のコントローラをダウンさせる、復活させる、インターネット接続回線を停止する等、状態を変化させ、試験したい状態を作り出す。</a:t>
            </a:r>
            <a:r>
              <a:rPr kumimoji="1" lang="en-US" altLang="ja-JP" sz="1100" dirty="0" smtClean="0"/>
              <a:t>(</a:t>
            </a:r>
            <a:r>
              <a:rPr kumimoji="1" lang="ja-JP" altLang="en-US" sz="1100" dirty="0" smtClean="0"/>
              <a:t>すなわち、上記本文の </a:t>
            </a:r>
            <a:r>
              <a:rPr kumimoji="1" lang="en-US" altLang="ja-JP" sz="1100" dirty="0" smtClean="0"/>
              <a:t>2, 3, 4 </a:t>
            </a:r>
            <a:r>
              <a:rPr kumimoji="1" lang="ja-JP" altLang="en-US" sz="1100" dirty="0" smtClean="0"/>
              <a:t>の状態を作り出す。</a:t>
            </a:r>
            <a:r>
              <a:rPr kumimoji="1" lang="en-US" altLang="ja-JP" sz="1100" dirty="0" smtClean="0"/>
              <a:t>)</a:t>
            </a:r>
          </a:p>
          <a:p>
            <a:pPr marL="342900" indent="-342900">
              <a:buFont typeface="+mj-lt"/>
              <a:buAutoNum type="arabicPeriod"/>
            </a:pPr>
            <a:r>
              <a:rPr kumimoji="1" lang="ja-JP" altLang="en-US" sz="1100" dirty="0" smtClean="0"/>
              <a:t>模擬サーバー端末の </a:t>
            </a:r>
            <a:r>
              <a:rPr kumimoji="1" lang="en-US" altLang="ja-JP" sz="1100" dirty="0" smtClean="0"/>
              <a:t>Thin Telework Server (Private </a:t>
            </a:r>
            <a:r>
              <a:rPr kumimoji="1" lang="ja-JP" altLang="en-US" sz="1100" dirty="0" smtClean="0"/>
              <a:t>版</a:t>
            </a:r>
            <a:r>
              <a:rPr kumimoji="1" lang="en-US" altLang="ja-JP" sz="1100" dirty="0" smtClean="0"/>
              <a:t>) </a:t>
            </a:r>
            <a:r>
              <a:rPr kumimoji="1" lang="ja-JP" altLang="en-US" sz="1100" dirty="0" smtClean="0"/>
              <a:t>のサービスを停止させ、再開させる。</a:t>
            </a:r>
            <a:endParaRPr kumimoji="1" lang="en-US" altLang="ja-JP" sz="1100" dirty="0" smtClean="0"/>
          </a:p>
          <a:p>
            <a:pPr marL="342900" indent="-342900">
              <a:buFont typeface="+mj-lt"/>
              <a:buAutoNum type="arabicPeriod"/>
            </a:pPr>
            <a:r>
              <a:rPr kumimoji="1" lang="ja-JP" altLang="en-US" sz="1100" dirty="0" smtClean="0"/>
              <a:t>模擬サーバー端末の該当シン・テレワークシステム サーバーの設定ツールの状態を目視し、中継システムに正しく接続されていることを確認する。</a:t>
            </a:r>
            <a:endParaRPr kumimoji="1" lang="en-US" altLang="ja-JP" sz="1100" dirty="0" smtClean="0"/>
          </a:p>
          <a:p>
            <a:pPr marL="342900" indent="-342900">
              <a:buFont typeface="+mj-lt"/>
              <a:buAutoNum type="arabicPeriod"/>
            </a:pPr>
            <a:r>
              <a:rPr kumimoji="1" lang="ja-JP" altLang="en-US" sz="1100" dirty="0" smtClean="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smtClean="0"/>
              <a:t>※</a:t>
            </a:r>
            <a:r>
              <a:rPr kumimoji="1" lang="ja-JP" altLang="en-US" sz="1100" dirty="0" smtClean="0"/>
              <a:t> 模擬クライアント端末のシン・テレワークシステム クライアントアプリは、その都度、再起動すること。</a:t>
            </a:r>
            <a:r>
              <a:rPr kumimoji="1" lang="en-US" altLang="ja-JP" sz="1100" dirty="0" smtClean="0"/>
              <a:t>(</a:t>
            </a:r>
            <a:r>
              <a:rPr kumimoji="1" lang="ja-JP" altLang="en-US" sz="1100" dirty="0" smtClean="0"/>
              <a:t>起動継続している場合は、状態をキャッシュしている場合があるため。</a:t>
            </a:r>
            <a:endParaRPr kumimoji="1" lang="en-US" altLang="ja-JP" sz="1100" dirty="0" smtClean="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a:t>
            </a:r>
            <a:r>
              <a:rPr lang="ja-JP" altLang="en-US" sz="1100" dirty="0" smtClean="0"/>
              <a:t>、上記の結果と一貫性があるかを確認する。</a:t>
            </a:r>
            <a:endParaRPr lang="en-US" altLang="ja-JP" sz="1100" dirty="0" smtClean="0"/>
          </a:p>
          <a:p>
            <a:pPr marL="342900" indent="-342900">
              <a:buFont typeface="+mj-lt"/>
              <a:buAutoNum type="arabicPeriod"/>
            </a:pPr>
            <a:r>
              <a:rPr lang="ja-JP" altLang="en-US" sz="1100" dirty="0"/>
              <a:t>模擬サーバー端末の該当シン・テレワークシステム サーバーの設定</a:t>
            </a:r>
            <a:r>
              <a:rPr lang="ja-JP" altLang="en-US" sz="1100" dirty="0" smtClean="0"/>
              <a:t>ツールから、固有 </a:t>
            </a:r>
            <a:r>
              <a:rPr lang="en-US" altLang="ja-JP" sz="1100" dirty="0" smtClean="0"/>
              <a:t>ID </a:t>
            </a:r>
            <a:r>
              <a:rPr lang="ja-JP" altLang="en-US" sz="1100" dirty="0" smtClean="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smtClean="0"/>
              <a:t>模擬サーバー</a:t>
            </a:r>
            <a:r>
              <a:rPr lang="ja-JP" altLang="en-US" sz="1100" dirty="0"/>
              <a:t>端末の該当シン・テレワークシステム サーバーの設定ツールの状態を目視し</a:t>
            </a:r>
            <a:r>
              <a:rPr lang="ja-JP" altLang="en-US" sz="1100" dirty="0" smtClean="0"/>
              <a:t>、新しい「コンピュータ </a:t>
            </a:r>
            <a:r>
              <a:rPr lang="en-US" altLang="ja-JP" sz="1100" dirty="0" smtClean="0"/>
              <a:t>ID</a:t>
            </a:r>
            <a:r>
              <a:rPr lang="ja-JP" altLang="en-US" sz="1100" dirty="0" smtClean="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smtClean="0"/>
              <a:t>「コンピュータ </a:t>
            </a:r>
            <a:r>
              <a:rPr kumimoji="1" lang="en-US" altLang="ja-JP" sz="1100" dirty="0" smtClean="0"/>
              <a:t>ID</a:t>
            </a:r>
            <a:r>
              <a:rPr kumimoji="1" lang="ja-JP" altLang="en-US" sz="1100" dirty="0" smtClean="0"/>
              <a:t>」の変更が正しく動作することを確認する。</a:t>
            </a:r>
            <a:endParaRPr kumimoji="1" lang="en-US" altLang="ja-JP" sz="1100" dirty="0" smtClean="0"/>
          </a:p>
          <a:p>
            <a:pPr marL="342900" indent="-342900">
              <a:buFont typeface="+mj-lt"/>
              <a:buAutoNum type="arabicPeriod"/>
            </a:pPr>
            <a:r>
              <a:rPr lang="ja-JP" altLang="en-US" sz="1100" dirty="0"/>
              <a:t>模擬サーバー端末</a:t>
            </a:r>
            <a:r>
              <a:rPr lang="ja-JP" altLang="en-US" sz="1100" dirty="0" smtClean="0"/>
              <a:t>の変更後の「コンピュータ </a:t>
            </a:r>
            <a:r>
              <a:rPr lang="en-US" altLang="ja-JP" sz="1100" dirty="0" smtClean="0"/>
              <a:t>ID</a:t>
            </a:r>
            <a:r>
              <a:rPr lang="ja-JP" altLang="en-US" sz="1100" dirty="0" smtClean="0"/>
              <a:t>」を指定して、上記 </a:t>
            </a:r>
            <a:r>
              <a:rPr lang="en-US" altLang="ja-JP" sz="1100" dirty="0" smtClean="0"/>
              <a:t>4. </a:t>
            </a:r>
            <a:r>
              <a:rPr lang="ja-JP" altLang="en-US" sz="1100" dirty="0" smtClean="0"/>
              <a:t>の接続が可能であることを確認する。</a:t>
            </a:r>
          </a:p>
          <a:p>
            <a:pPr marL="342900" indent="-342900">
              <a:buFont typeface="+mj-lt"/>
              <a:buAutoNum type="arabicPeriod"/>
            </a:pPr>
            <a:r>
              <a:rPr kumimoji="1" lang="ja-JP" altLang="en-US" sz="1100" dirty="0" smtClean="0"/>
              <a:t>上記 </a:t>
            </a:r>
            <a:r>
              <a:rPr kumimoji="1" lang="en-US" altLang="ja-JP" sz="1100" dirty="0" smtClean="0"/>
              <a:t>5. </a:t>
            </a:r>
            <a:r>
              <a:rPr kumimoji="1" lang="ja-JP" altLang="en-US" sz="1100" dirty="0" smtClean="0"/>
              <a:t>の一貫性を確認する。</a:t>
            </a:r>
            <a:endParaRPr kumimoji="1" lang="en-US" altLang="ja-JP" sz="1100" dirty="0" smtClean="0"/>
          </a:p>
          <a:p>
            <a:pPr marL="342900" indent="-342900">
              <a:buFont typeface="+mj-lt"/>
              <a:buAutoNum type="arabicPeriod"/>
            </a:pPr>
            <a:r>
              <a:rPr kumimoji="1" lang="ja-JP" altLang="en-US" sz="1100" dirty="0" smtClean="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a:t>
            </a:r>
            <a:r>
              <a:rPr lang="ja-JP" altLang="en-US" sz="1100" dirty="0" smtClean="0"/>
              <a:t>ファイルブラウザ」の「</a:t>
            </a:r>
            <a:r>
              <a:rPr lang="en-US" altLang="ja-JP" sz="1100" dirty="0" smtClean="0"/>
              <a:t>Log/</a:t>
            </a:r>
            <a:r>
              <a:rPr lang="ja-JP" altLang="en-US" sz="1100" dirty="0" smtClean="0"/>
              <a:t>」ディレクトリの内容を確認する。</a:t>
            </a:r>
            <a:endParaRPr lang="en-US" altLang="ja-JP" sz="1100" dirty="0" smtClean="0"/>
          </a:p>
          <a:p>
            <a:pPr marL="342900" indent="-342900">
              <a:buFont typeface="+mj-lt"/>
              <a:buAutoNum type="arabicPeriod"/>
            </a:pPr>
            <a:r>
              <a:rPr kumimoji="1" lang="ja-JP" altLang="en-US" sz="1100" dirty="0" smtClean="0"/>
              <a:t>コントローラが複数台ある場合、色々なダウンパターンが考えられる。上記の手順を、これらの各パターンで実験してみる。このことが、潜在的設定誤り等を見つけ出す最良の方法である。</a:t>
            </a:r>
            <a:endParaRPr kumimoji="1" lang="ja-JP" altLang="en-US" sz="1100" dirty="0"/>
          </a:p>
        </p:txBody>
      </p:sp>
    </p:spTree>
    <p:extLst>
      <p:ext uri="{BB962C8B-B14F-4D97-AF65-F5344CB8AC3E}">
        <p14:creationId xmlns:p14="http://schemas.microsoft.com/office/powerpoint/2010/main" val="167930643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942490"/>
            <a:ext cx="11545223" cy="1778985"/>
          </a:xfrm>
        </p:spPr>
        <p:txBody>
          <a:bodyPr>
            <a:normAutofit fontScale="92500"/>
          </a:bodyPr>
          <a:lstStyle/>
          <a:p>
            <a:r>
              <a:rPr lang="en-US" altLang="ja-JP" dirty="0" err="1" smtClean="0"/>
              <a:t>src</a:t>
            </a:r>
            <a:r>
              <a:rPr lang="en-US" altLang="ja-JP" dirty="0" smtClean="0"/>
              <a:t>\bin\</a:t>
            </a:r>
            <a:r>
              <a:rPr lang="en-US" altLang="ja-JP" dirty="0" err="1" smtClean="0"/>
              <a:t>hamcore</a:t>
            </a:r>
            <a:r>
              <a:rPr lang="en-US" altLang="ja-JP" dirty="0" smtClean="0"/>
              <a:t>\</a:t>
            </a:r>
            <a:r>
              <a:rPr lang="en-US" altLang="ja-JP" dirty="0" err="1" smtClean="0"/>
              <a:t>strtable_ja.patch.stb</a:t>
            </a:r>
            <a:r>
              <a:rPr lang="en-US" altLang="ja-JP" dirty="0" smtClean="0"/>
              <a:t> </a:t>
            </a:r>
            <a:r>
              <a:rPr lang="ja-JP" altLang="en-US" dirty="0" smtClean="0"/>
              <a:t>および </a:t>
            </a:r>
            <a:r>
              <a:rPr lang="en-US" altLang="ja-JP" dirty="0" err="1" smtClean="0"/>
              <a:t>strtable_en.patch.stb</a:t>
            </a:r>
            <a:r>
              <a:rPr lang="en-US" altLang="ja-JP" dirty="0" smtClean="0"/>
              <a:t> </a:t>
            </a:r>
            <a:r>
              <a:rPr lang="ja-JP" altLang="en-US" dirty="0" smtClean="0"/>
              <a:t>ファイルをテキストエディタで編集することにより、ソフトウェアのブランド名などを変更することができる。</a:t>
            </a:r>
            <a:endParaRPr lang="en-US" altLang="ja-JP" dirty="0" smtClean="0"/>
          </a:p>
          <a:p>
            <a:r>
              <a:rPr kumimoji="1" lang="ja-JP" altLang="en-US" dirty="0" smtClean="0"/>
              <a:t>また、</a:t>
            </a:r>
            <a:r>
              <a:rPr lang="en-US" altLang="ja-JP" dirty="0" err="1" smtClean="0"/>
              <a:t>src</a:t>
            </a:r>
            <a:r>
              <a:rPr lang="en-US" altLang="ja-JP" dirty="0" smtClean="0"/>
              <a:t>\bin\</a:t>
            </a:r>
            <a:r>
              <a:rPr lang="en-US" altLang="ja-JP" dirty="0" err="1" smtClean="0"/>
              <a:t>hamcore</a:t>
            </a:r>
            <a:r>
              <a:rPr lang="en-US" altLang="ja-JP" dirty="0" smtClean="0"/>
              <a:t>\ </a:t>
            </a:r>
            <a:r>
              <a:rPr lang="ja-JP" altLang="en-US" dirty="0" smtClean="0"/>
              <a:t>ディレクトリの </a:t>
            </a:r>
            <a:r>
              <a:rPr lang="en-US" altLang="ja-JP" dirty="0" smtClean="0"/>
              <a:t>BMP </a:t>
            </a:r>
            <a:r>
              <a:rPr lang="ja-JP" altLang="en-US" dirty="0" smtClean="0"/>
              <a:t>ファイルを編集することにより、ソフトウェア中の画像を変更することができる。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smtClean="0"/>
              <a:t>-1.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620" y="1056669"/>
            <a:ext cx="6771290" cy="3806992"/>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1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smtClean="0"/>
              <a:t>-2.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8-3. </a:t>
            </a:r>
            <a:r>
              <a:rPr kumimoji="1" lang="ja-JP" altLang="en-US" sz="3600" dirty="0" smtClean="0"/>
              <a:t>中継システムに登録済みのサーバー一覧の管理</a:t>
            </a:r>
            <a:endParaRPr kumimoji="1" lang="ja-JP" altLang="en-US" sz="3600" dirty="0"/>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a:t>
            </a:r>
            <a:r>
              <a:rPr lang="en-US" altLang="ja-JP" dirty="0" smtClean="0"/>
              <a:t>2 </a:t>
            </a:r>
            <a:r>
              <a:rPr lang="ja-JP" altLang="en-US" dirty="0" err="1" smtClean="0"/>
              <a:t>つの</a:t>
            </a:r>
            <a:r>
              <a:rPr lang="ja-JP" altLang="en-US" dirty="0" smtClean="0"/>
              <a:t>方法で確認できる。</a:t>
            </a:r>
            <a:endParaRPr lang="ja-JP" altLang="en-US" dirty="0"/>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smtClean="0"/>
              <a:t>1. </a:t>
            </a:r>
            <a:r>
              <a:rPr kumimoji="1" lang="ja-JP" altLang="en-US" dirty="0" smtClean="0"/>
              <a:t>いずれかのコントローラの「登録済みサーバー一覧」画面をクリックすると、</a:t>
            </a:r>
            <a:r>
              <a:rPr kumimoji="1" lang="en-US" altLang="ja-JP" dirty="0" smtClean="0"/>
              <a:t>HTML </a:t>
            </a:r>
            <a:r>
              <a:rPr kumimoji="1" lang="ja-JP" altLang="en-US" dirty="0" smtClean="0"/>
              <a:t>テーブルで表示される。</a:t>
            </a:r>
            <a:endParaRPr kumimoji="1" lang="ja-JP" altLang="en-US" dirty="0"/>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smtClean="0"/>
              <a:t>. </a:t>
            </a:r>
            <a:r>
              <a:rPr kumimoji="1" lang="ja-JP" altLang="en-US" dirty="0" smtClean="0"/>
              <a:t>データベースサーバーに対して </a:t>
            </a:r>
            <a:r>
              <a:rPr kumimoji="1" lang="en-US" altLang="ja-JP" dirty="0" smtClean="0"/>
              <a:t>SQL Server 2019 </a:t>
            </a:r>
            <a:r>
              <a:rPr kumimoji="1" lang="ja-JP" altLang="en-US" dirty="0" smtClean="0"/>
              <a:t>の標準コマンドで「</a:t>
            </a:r>
            <a:r>
              <a:rPr kumimoji="1" lang="en-US" altLang="ja-JP" dirty="0" smtClean="0"/>
              <a:t>THINDB</a:t>
            </a:r>
            <a:r>
              <a:rPr kumimoji="1" lang="ja-JP" altLang="en-US" dirty="0" smtClean="0"/>
              <a:t>」の「</a:t>
            </a:r>
            <a:r>
              <a:rPr kumimoji="1" lang="en-US" altLang="ja-JP" dirty="0" smtClean="0"/>
              <a:t>MACHINE</a:t>
            </a:r>
            <a:r>
              <a:rPr kumimoji="1" lang="ja-JP" altLang="en-US" dirty="0" smtClean="0"/>
              <a:t>」テーブルを </a:t>
            </a:r>
            <a:r>
              <a:rPr kumimoji="1" lang="en-US" altLang="ja-JP" dirty="0" smtClean="0"/>
              <a:t>SELECT </a:t>
            </a:r>
            <a:r>
              <a:rPr kumimoji="1" lang="ja-JP" altLang="en-US" dirty="0" smtClean="0"/>
              <a:t>することで表示される。</a:t>
            </a:r>
            <a:endParaRPr kumimoji="1" lang="ja-JP" altLang="en-US" dirty="0"/>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smtClean="0">
                <a:solidFill>
                  <a:schemeClr val="bg1"/>
                </a:solidFill>
                <a:latin typeface="Consolas" panose="020B0609020204030204" pitchFamily="49" charset="0"/>
              </a:rPr>
              <a:t>コマンド例</a:t>
            </a:r>
            <a:endParaRPr lang="en-US" altLang="ja-JP" dirty="0" smtClean="0">
              <a:solidFill>
                <a:schemeClr val="bg1"/>
              </a:solidFill>
              <a:latin typeface="Consolas" panose="020B0609020204030204" pitchFamily="49" charset="0"/>
            </a:endParaRPr>
          </a:p>
          <a:p>
            <a:r>
              <a:rPr lang="en-US" altLang="ja-JP" dirty="0" smtClean="0">
                <a:solidFill>
                  <a:schemeClr val="bg1"/>
                </a:solidFill>
                <a:latin typeface="Consolas" panose="020B0609020204030204" pitchFamily="49" charset="0"/>
              </a:rPr>
              <a:t>SELECT </a:t>
            </a:r>
            <a:r>
              <a:rPr lang="en-US" altLang="ja-JP" dirty="0">
                <a:solidFill>
                  <a:schemeClr val="bg1"/>
                </a:solidFill>
                <a:latin typeface="Consolas" panose="020B0609020204030204" pitchFamily="49" charset="0"/>
              </a:rPr>
              <a:t>* FROM </a:t>
            </a:r>
            <a:r>
              <a:rPr lang="en-US" altLang="ja-JP" dirty="0" smtClean="0">
                <a:solidFill>
                  <a:schemeClr val="bg1"/>
                </a:solidFill>
                <a:latin typeface="Consolas" panose="020B0609020204030204" pitchFamily="49" charset="0"/>
              </a:rPr>
              <a:t>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smtClean="0"/>
              <a:t>HTML </a:t>
            </a:r>
            <a:r>
              <a:rPr kumimoji="1" lang="ja-JP" altLang="en-US" sz="2400" dirty="0" smtClean="0"/>
              <a:t>上の管理画面と、</a:t>
            </a:r>
            <a:r>
              <a:rPr kumimoji="1" lang="en-US" altLang="ja-JP" sz="2400" dirty="0" smtClean="0"/>
              <a:t>DB </a:t>
            </a:r>
            <a:r>
              <a:rPr kumimoji="1" lang="ja-JP" altLang="en-US" sz="2400" dirty="0" smtClean="0"/>
              <a:t>のテーブルとは、同一の列名を持っている。列の意味は、以下のとおりである。</a:t>
            </a:r>
            <a:r>
              <a:rPr kumimoji="1" lang="en-US" altLang="ja-JP" sz="2400" dirty="0" smtClean="0"/>
              <a:t>※</a:t>
            </a:r>
            <a:r>
              <a:rPr kumimoji="1" lang="ja-JP" altLang="en-US" sz="2400" dirty="0" smtClean="0"/>
              <a:t> 一部の列は、</a:t>
            </a:r>
            <a:r>
              <a:rPr kumimoji="1" lang="en-US" altLang="ja-JP" sz="2400" dirty="0" smtClean="0"/>
              <a:t>HTML </a:t>
            </a:r>
            <a:r>
              <a:rPr kumimoji="1" lang="ja-JP" altLang="en-US" sz="2400" dirty="0" smtClean="0"/>
              <a:t>上の管理画面では表示されない。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smtClean="0"/>
              <a:t>LAST_SERVER_DATE</a:t>
            </a:r>
            <a:r>
              <a:rPr lang="en-US" altLang="ja-JP" sz="1000" dirty="0"/>
              <a:t>: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smtClean="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r>
              <a:rPr lang="ja-JP" altLang="en-US" sz="1000" dirty="0" smtClean="0"/>
              <a:t>。</a:t>
            </a:r>
            <a:endParaRPr lang="en-US" altLang="ja-JP" sz="1000" dirty="0" smtClean="0"/>
          </a:p>
          <a:p>
            <a:r>
              <a:rPr kumimoji="1" lang="ja-JP" altLang="en-US" sz="1000" dirty="0" smtClean="0"/>
              <a:t>日時は、すべて </a:t>
            </a:r>
            <a:r>
              <a:rPr kumimoji="1" lang="en-US" altLang="ja-JP" sz="1000" dirty="0" smtClean="0"/>
              <a:t>JST </a:t>
            </a:r>
            <a:r>
              <a:rPr kumimoji="1" lang="ja-JP" altLang="en-US" sz="1000" dirty="0" smtClean="0"/>
              <a:t>である。</a:t>
            </a:r>
            <a:endParaRPr kumimoji="1" lang="ja-JP" altLang="en-US" sz="1000" dirty="0"/>
          </a:p>
        </p:txBody>
      </p:sp>
    </p:spTree>
    <p:extLst>
      <p:ext uri="{BB962C8B-B14F-4D97-AF65-F5344CB8AC3E}">
        <p14:creationId xmlns:p14="http://schemas.microsoft.com/office/powerpoint/2010/main" val="41788227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smtClean="0"/>
              <a:t>もはや使用されていないサーバーが登録済みサーバーレコードテーブル </a:t>
            </a:r>
            <a:r>
              <a:rPr kumimoji="1" lang="en-US" altLang="ja-JP" sz="1800" b="1" dirty="0" smtClean="0"/>
              <a:t>(MACHINE) </a:t>
            </a:r>
            <a:r>
              <a:rPr kumimoji="1" lang="ja-JP" altLang="en-US" sz="1800" b="1" dirty="0" err="1" smtClean="0"/>
              <a:t>に残</a:t>
            </a:r>
            <a:r>
              <a:rPr kumimoji="1" lang="ja-JP" altLang="en-US" sz="1800" b="1" dirty="0" smtClean="0"/>
              <a:t>存していても、これが </a:t>
            </a:r>
            <a:r>
              <a:rPr kumimoji="1" lang="en-US" altLang="ja-JP" sz="1800" b="1" dirty="0" smtClean="0"/>
              <a:t>10 </a:t>
            </a:r>
            <a:r>
              <a:rPr kumimoji="1" lang="ja-JP" altLang="en-US" sz="1800" b="1" dirty="0" smtClean="0"/>
              <a:t>万レコード </a:t>
            </a:r>
            <a:r>
              <a:rPr kumimoji="1" lang="en-US" altLang="ja-JP" sz="1800" b="1" dirty="0" smtClean="0"/>
              <a:t>(</a:t>
            </a:r>
            <a:r>
              <a:rPr kumimoji="1" lang="ja-JP" altLang="en-US" sz="1800" b="1" dirty="0" smtClean="0"/>
              <a:t>台</a:t>
            </a:r>
            <a:r>
              <a:rPr kumimoji="1" lang="en-US" altLang="ja-JP" sz="1800" b="1" dirty="0" smtClean="0"/>
              <a:t>) </a:t>
            </a:r>
            <a:r>
              <a:rPr kumimoji="1" lang="ja-JP" altLang="en-US" sz="1800" b="1" dirty="0" smtClean="0"/>
              <a:t>程度であれば、放置していても、特段の支障はない。</a:t>
            </a:r>
          </a:p>
          <a:p>
            <a:r>
              <a:rPr kumimoji="1" lang="ja-JP" altLang="en-US" sz="1800" dirty="0" smtClean="0"/>
              <a:t>仮に、きわめて大規模の組織で長期間の運用、またはきわめて人気の高い大規模サービスを構築する場合、これを超える大幅なレコードが </a:t>
            </a:r>
            <a:r>
              <a:rPr lang="en-US" altLang="ja-JP" sz="1800" dirty="0" smtClean="0"/>
              <a:t>MACHINE </a:t>
            </a:r>
            <a:r>
              <a:rPr lang="ja-JP" altLang="en-US" sz="1800" dirty="0" smtClean="0"/>
              <a:t>テーブルに残存している場合、ストレージ </a:t>
            </a:r>
            <a:r>
              <a:rPr lang="en-US" altLang="ja-JP" sz="1800" dirty="0" smtClean="0"/>
              <a:t>(</a:t>
            </a:r>
            <a:r>
              <a:rPr lang="ja-JP" altLang="en-US" sz="1800" dirty="0" smtClean="0"/>
              <a:t>ディスク、メモリ</a:t>
            </a:r>
            <a:r>
              <a:rPr lang="en-US" altLang="ja-JP" sz="1800" dirty="0" smtClean="0"/>
              <a:t>) </a:t>
            </a:r>
            <a:r>
              <a:rPr lang="ja-JP" altLang="en-US" sz="1800" dirty="0" smtClean="0"/>
              <a:t>を消費することから、手動で不要レコードを削除しガベージコレクトを行なうことができる。</a:t>
            </a:r>
            <a:r>
              <a:rPr lang="en-US" altLang="ja-JP" sz="1800" dirty="0" smtClean="0"/>
              <a:t>(</a:t>
            </a:r>
            <a:r>
              <a:rPr lang="ja-JP" altLang="en-US" sz="1800" dirty="0" smtClean="0"/>
              <a:t>繰り返しになるが、</a:t>
            </a:r>
            <a:r>
              <a:rPr lang="en-US" altLang="ja-JP" sz="1800" dirty="0" smtClean="0"/>
              <a:t>10 </a:t>
            </a:r>
            <a:r>
              <a:rPr lang="ja-JP" altLang="en-US" sz="1800" dirty="0" smtClean="0"/>
              <a:t>万レコード程度であれば放っておいて差し支え無い。</a:t>
            </a:r>
            <a:r>
              <a:rPr lang="en-US" altLang="ja-JP" sz="1800" dirty="0" smtClean="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smtClean="0"/>
              <a:t>8-4. </a:t>
            </a:r>
            <a:r>
              <a:rPr kumimoji="1" lang="ja-JP" altLang="en-US" sz="3600" dirty="0" smtClean="0"/>
              <a:t>不要なサーバーのサーバーテーブルからの削除</a:t>
            </a:r>
            <a:endParaRPr kumimoji="1" lang="ja-JP" altLang="en-US" sz="3600" dirty="0"/>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smtClean="0">
                <a:solidFill>
                  <a:schemeClr val="bg1"/>
                </a:solidFill>
                <a:latin typeface="Consolas" panose="020B0609020204030204" pitchFamily="49" charset="0"/>
              </a:rPr>
              <a:t>特定組織用中継システムにおけるガベージコレクトのコマンド例。</a:t>
            </a:r>
            <a:endParaRPr lang="en-US" altLang="ja-JP" sz="1600" dirty="0" smtClean="0">
              <a:solidFill>
                <a:schemeClr val="bg1"/>
              </a:solidFill>
              <a:latin typeface="Consolas" panose="020B0609020204030204" pitchFamily="49" charset="0"/>
            </a:endParaRPr>
          </a:p>
          <a:p>
            <a:r>
              <a:rPr lang="ja-JP" altLang="en-US" sz="1600" dirty="0" smtClean="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smtClean="0">
              <a:solidFill>
                <a:schemeClr val="bg1"/>
              </a:solidFill>
              <a:latin typeface="Consolas" panose="020B0609020204030204" pitchFamily="49" charset="0"/>
            </a:endParaRPr>
          </a:p>
          <a:p>
            <a:endParaRPr lang="en-US" altLang="ja-JP" sz="1600" dirty="0" smtClean="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smtClean="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上記の例は、</a:t>
            </a:r>
            <a:r>
              <a:rPr kumimoji="1" lang="en-US" altLang="ja-JP" sz="1600" dirty="0" smtClean="0">
                <a:solidFill>
                  <a:schemeClr val="bg1"/>
                </a:solidFill>
                <a:latin typeface="Consolas" panose="020B0609020204030204" pitchFamily="49" charset="0"/>
              </a:rPr>
              <a:t>2020/06/01 </a:t>
            </a:r>
            <a:r>
              <a:rPr kumimoji="1" lang="ja-JP" altLang="en-US" sz="1600" dirty="0" err="1" smtClean="0">
                <a:solidFill>
                  <a:schemeClr val="bg1"/>
                </a:solidFill>
                <a:latin typeface="Consolas" panose="020B0609020204030204" pitchFamily="49" charset="0"/>
              </a:rPr>
              <a:t>まで</a:t>
            </a:r>
            <a:r>
              <a:rPr kumimoji="1" lang="ja-JP" altLang="en-US" sz="1600" dirty="0" smtClean="0">
                <a:solidFill>
                  <a:schemeClr val="bg1"/>
                </a:solidFill>
                <a:latin typeface="Consolas" panose="020B0609020204030204" pitchFamily="49" charset="0"/>
              </a:rPr>
              <a:t>一度も使用されていないサーバーを列挙するものである。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これらを削除することを決定したら、次に、以下のコマンドで削除をする。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smtClean="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なお、上記の </a:t>
            </a:r>
            <a:r>
              <a:rPr kumimoji="1" lang="en-US" altLang="ja-JP" sz="1600" dirty="0" smtClean="0">
                <a:solidFill>
                  <a:schemeClr val="bg1"/>
                </a:solidFill>
                <a:latin typeface="Consolas" panose="020B0609020204030204" pitchFamily="49" charset="0"/>
              </a:rPr>
              <a:t>SQL </a:t>
            </a:r>
            <a:r>
              <a:rPr kumimoji="1" lang="ja-JP" altLang="en-US" sz="1600" dirty="0" smtClean="0">
                <a:solidFill>
                  <a:schemeClr val="bg1"/>
                </a:solidFill>
                <a:latin typeface="Consolas" panose="020B0609020204030204" pitchFamily="49" charset="0"/>
              </a:rPr>
              <a:t>コマンドは例であり、実際には </a:t>
            </a:r>
            <a:r>
              <a:rPr kumimoji="1" lang="en-US" altLang="ja-JP" sz="1600" dirty="0" smtClean="0">
                <a:solidFill>
                  <a:schemeClr val="bg1"/>
                </a:solidFill>
                <a:latin typeface="Consolas" panose="020B0609020204030204" pitchFamily="49" charset="0"/>
              </a:rPr>
              <a:t>WHERE </a:t>
            </a:r>
            <a:r>
              <a:rPr kumimoji="1" lang="ja-JP" altLang="en-US" sz="1600" dirty="0" smtClean="0">
                <a:solidFill>
                  <a:schemeClr val="bg1"/>
                </a:solidFill>
                <a:latin typeface="Consolas" panose="020B0609020204030204" pitchFamily="49" charset="0"/>
              </a:rPr>
              <a:t>句の内容等はサービス運営者の判断と責任で自由に記述すること。</a:t>
            </a:r>
            <a:endParaRPr kumimoji="1" lang="en-US" altLang="ja-JP" sz="1600" dirty="0" smtClean="0">
              <a:solidFill>
                <a:schemeClr val="bg1"/>
              </a:solidFill>
              <a:latin typeface="Consolas" panose="020B0609020204030204" pitchFamily="49" charset="0"/>
            </a:endParaRPr>
          </a:p>
          <a:p>
            <a:r>
              <a:rPr lang="en-US" altLang="ja-JP" sz="1600" dirty="0" smtClean="0">
                <a:solidFill>
                  <a:schemeClr val="bg1"/>
                </a:solidFill>
                <a:latin typeface="Consolas" panose="020B0609020204030204" pitchFamily="49" charset="0"/>
              </a:rPr>
              <a:t>DELETE </a:t>
            </a:r>
            <a:r>
              <a:rPr lang="ja-JP" altLang="en-US" sz="1600" dirty="0" smtClean="0">
                <a:solidFill>
                  <a:schemeClr val="bg1"/>
                </a:solidFill>
                <a:latin typeface="Consolas" panose="020B0609020204030204" pitchFamily="49" charset="0"/>
              </a:rPr>
              <a:t>コマンドはきわめて強力であり、誤った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句または不等号が逆の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同様に、データベースの </a:t>
            </a:r>
            <a:r>
              <a:rPr kumimoji="1" lang="en-US" altLang="ja-JP" dirty="0" smtClean="0"/>
              <a:t>STAT </a:t>
            </a:r>
            <a:r>
              <a:rPr kumimoji="1" lang="ja-JP" altLang="en-US" dirty="0" smtClean="0"/>
              <a:t>テーブルからも、古い統計データを削除したほうが良い場合がある。</a:t>
            </a:r>
            <a:endParaRPr kumimoji="1" lang="en-US" altLang="ja-JP" dirty="0" smtClean="0"/>
          </a:p>
          <a:p>
            <a:r>
              <a:rPr kumimoji="1" lang="ja-JP" altLang="en-US" dirty="0" smtClean="0"/>
              <a:t>統計データはデフォルトでは </a:t>
            </a:r>
            <a:r>
              <a:rPr kumimoji="1" lang="en-US" altLang="ja-JP" dirty="0" smtClean="0"/>
              <a:t>10 </a:t>
            </a:r>
            <a:r>
              <a:rPr kumimoji="1" lang="ja-JP" altLang="en-US" dirty="0" smtClean="0"/>
              <a:t>分に </a:t>
            </a:r>
            <a:r>
              <a:rPr kumimoji="1" lang="en-US" altLang="ja-JP" dirty="0" smtClean="0"/>
              <a:t>1 </a:t>
            </a:r>
            <a:r>
              <a:rPr kumimoji="1" lang="ja-JP" altLang="en-US" dirty="0" smtClean="0"/>
              <a:t>回保存される。数年間データが溜まると、結構なデータ量となる。したがって、一定間隔で、任意の条件を記述した </a:t>
            </a:r>
            <a:r>
              <a:rPr kumimoji="1" lang="en-US" altLang="ja-JP" dirty="0" smtClean="0"/>
              <a:t>DELETE </a:t>
            </a:r>
            <a:r>
              <a:rPr kumimoji="1" lang="ja-JP" altLang="en-US" dirty="0" smtClean="0"/>
              <a:t>クエリで古いレコードを削除することが推奨される。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a:t>
            </a:r>
            <a:r>
              <a:rPr lang="ja-JP" altLang="en-US" dirty="0"/>
              <a:t>、いずれかのコントローラの</a:t>
            </a:r>
            <a:r>
              <a:rPr lang="ja-JP" altLang="en-US" dirty="0" smtClean="0"/>
              <a:t>「セッション一覧</a:t>
            </a:r>
            <a:r>
              <a:rPr lang="ja-JP" altLang="en-US" dirty="0"/>
              <a:t>」画面をクリックすると、</a:t>
            </a:r>
            <a:r>
              <a:rPr lang="en-US" altLang="ja-JP" dirty="0"/>
              <a:t>HTML </a:t>
            </a:r>
            <a:r>
              <a:rPr lang="ja-JP" altLang="en-US" dirty="0"/>
              <a:t>テーブルで表示される</a:t>
            </a:r>
            <a:r>
              <a:rPr lang="ja-JP" altLang="en-US" dirty="0" smtClean="0"/>
              <a:t>。</a:t>
            </a:r>
            <a:endParaRPr lang="en-US" altLang="ja-JP" dirty="0" smtClean="0"/>
          </a:p>
          <a:p>
            <a:r>
              <a:rPr lang="ja-JP" altLang="en-US" dirty="0" smtClean="0"/>
              <a:t>中継ゲートウェイが </a:t>
            </a:r>
            <a:r>
              <a:rPr lang="en-US" altLang="ja-JP" dirty="0" smtClean="0"/>
              <a:t>2 </a:t>
            </a:r>
            <a:r>
              <a:rPr lang="ja-JP" altLang="en-US" dirty="0" smtClean="0"/>
              <a:t>台以上ある場合は、セッション一覧は、中継ゲートウェイごとにまとめて表示される。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8-5. </a:t>
            </a:r>
            <a:r>
              <a:rPr kumimoji="1" lang="ja-JP" altLang="en-US" sz="2800" dirty="0" smtClean="0"/>
              <a:t>ゲートウェイに現在接続しているサーバーセッション一覧の表示</a:t>
            </a:r>
            <a:endParaRPr kumimoji="1" lang="ja-JP" altLang="en-US" sz="2800" dirty="0"/>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smtClean="0"/>
              <a:t>中継ゲートウェイ </a:t>
            </a:r>
            <a:r>
              <a:rPr kumimoji="1" lang="en-US" altLang="ja-JP" sz="2400" dirty="0" smtClean="0"/>
              <a:t>(1 </a:t>
            </a:r>
            <a:r>
              <a:rPr kumimoji="1" lang="ja-JP" altLang="en-US" sz="2400" dirty="0" smtClean="0"/>
              <a:t>台以上</a:t>
            </a:r>
            <a:r>
              <a:rPr kumimoji="1" lang="en-US" altLang="ja-JP" sz="2400" dirty="0" smtClean="0"/>
              <a:t>)</a:t>
            </a:r>
            <a:endParaRPr lang="en-US" altLang="ja-JP" sz="2400" dirty="0" smtClean="0"/>
          </a:p>
          <a:p>
            <a:pPr lvl="1"/>
            <a:r>
              <a:rPr lang="en-US" altLang="ja-JP" sz="2000" dirty="0"/>
              <a:t>CPU: (</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a:t>
            </a:r>
            <a:r>
              <a:rPr lang="ja-JP" altLang="en-US" sz="2000" dirty="0" smtClean="0"/>
              <a:t>以上</a:t>
            </a:r>
            <a:r>
              <a:rPr lang="en-US" altLang="ja-JP" sz="2000" dirty="0" smtClean="0"/>
              <a:t/>
            </a:r>
            <a:br>
              <a:rPr lang="en-US" altLang="ja-JP" sz="2000" dirty="0" smtClean="0"/>
            </a:br>
            <a:r>
              <a:rPr lang="ja-JP" altLang="en-US" sz="2000" dirty="0" smtClean="0"/>
              <a:t>または </a:t>
            </a:r>
            <a:r>
              <a:rPr lang="en-US" altLang="ja-JP" sz="2000" dirty="0" smtClean="0"/>
              <a:t>Raspberry Pi 4 Model B (ARM 4 </a:t>
            </a:r>
            <a:r>
              <a:rPr lang="ja-JP" altLang="en-US" sz="2000" dirty="0" smtClean="0"/>
              <a:t>コア</a:t>
            </a:r>
            <a:r>
              <a:rPr lang="en-US" altLang="ja-JP" sz="2000" dirty="0" smtClean="0"/>
              <a:t>)</a:t>
            </a:r>
            <a:endParaRPr lang="en-US" altLang="ja-JP" sz="2000" dirty="0"/>
          </a:p>
          <a:p>
            <a:pPr lvl="1"/>
            <a:r>
              <a:rPr lang="en-US" altLang="ja-JP" sz="2000" dirty="0"/>
              <a:t>RAM: 4GB </a:t>
            </a:r>
            <a:r>
              <a:rPr lang="ja-JP" altLang="en-US" sz="2000" dirty="0" smtClean="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smtClean="0"/>
              <a:t>32GB</a:t>
            </a:r>
            <a:r>
              <a:rPr lang="ja-JP" altLang="en-US" sz="2000" dirty="0" smtClean="0"/>
              <a:t> </a:t>
            </a:r>
            <a:r>
              <a:rPr lang="ja-JP" altLang="en-US" sz="2000" dirty="0"/>
              <a:t>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smtClean="0"/>
              <a:t>Linux </a:t>
            </a:r>
            <a:r>
              <a:rPr lang="en-US" altLang="ja-JP" sz="2000" dirty="0"/>
              <a:t>(Ubuntu 16.04/18.04/20.04</a:t>
            </a:r>
            <a:r>
              <a:rPr lang="ja-JP" altLang="en-US" sz="2000" dirty="0"/>
              <a:t> を推奨</a:t>
            </a:r>
            <a:r>
              <a:rPr lang="en-US" altLang="ja-JP" sz="2000" dirty="0" smtClean="0"/>
              <a:t>)</a:t>
            </a:r>
            <a:endParaRPr lang="en-US" altLang="ja-JP" sz="2000" dirty="0"/>
          </a:p>
          <a:p>
            <a:r>
              <a:rPr kumimoji="1" lang="ja-JP" altLang="en-US" sz="2400" dirty="0" smtClean="0"/>
              <a:t>中継ゲートウェイ </a:t>
            </a:r>
            <a:r>
              <a:rPr kumimoji="1" lang="en-US" altLang="ja-JP" sz="2400" dirty="0" smtClean="0"/>
              <a:t>1 </a:t>
            </a:r>
            <a:r>
              <a:rPr kumimoji="1" lang="ja-JP" altLang="en-US" sz="2400" dirty="0" smtClean="0"/>
              <a:t>台あたりのサーバーセッション数</a:t>
            </a:r>
            <a:endParaRPr kumimoji="1" lang="en-US" altLang="ja-JP" sz="2400" dirty="0" smtClean="0"/>
          </a:p>
          <a:p>
            <a:pPr lvl="1"/>
            <a:r>
              <a:rPr lang="en-US" altLang="ja-JP" sz="2000" dirty="0" smtClean="0"/>
              <a:t>500 </a:t>
            </a:r>
            <a:r>
              <a:rPr lang="ja-JP" altLang="en-US" sz="2000" dirty="0" smtClean="0"/>
              <a:t>サーバーセッション程度を通常値として</a:t>
            </a:r>
            <a:r>
              <a:rPr lang="ja-JP" altLang="en-US" sz="2000" dirty="0"/>
              <a:t>設計することを推奨</a:t>
            </a:r>
            <a:r>
              <a:rPr lang="ja-JP" altLang="en-US" sz="2000" dirty="0" smtClean="0"/>
              <a:t>。← 高品質サービスの基準値</a:t>
            </a:r>
          </a:p>
          <a:p>
            <a:pPr lvl="1"/>
            <a:r>
              <a:rPr lang="en-US" altLang="ja-JP" sz="2000" dirty="0" smtClean="0"/>
              <a:t>1,000 </a:t>
            </a:r>
            <a:r>
              <a:rPr lang="ja-JP" altLang="en-US" sz="2000" dirty="0" smtClean="0"/>
              <a:t>サーバーセッション程度を上限として設計することを推奨。</a:t>
            </a:r>
            <a:endParaRPr lang="en-US" altLang="ja-JP" sz="2000" dirty="0" smtClean="0"/>
          </a:p>
          <a:p>
            <a:pPr lvl="1"/>
            <a:r>
              <a:rPr lang="ja-JP" altLang="en-US" sz="2000" dirty="0" smtClean="0"/>
              <a:t>参考</a:t>
            </a:r>
            <a:endParaRPr lang="en-US" altLang="ja-JP" sz="2000" dirty="0" smtClean="0"/>
          </a:p>
          <a:p>
            <a:pPr lvl="2"/>
            <a:r>
              <a:rPr lang="ja-JP" altLang="en-US" sz="1600" dirty="0" smtClean="0"/>
              <a:t>パブリック版の実験中、実際には上記スペックで </a:t>
            </a:r>
            <a:r>
              <a:rPr lang="en-US" altLang="ja-JP" sz="1600" dirty="0" smtClean="0"/>
              <a:t>3,000 </a:t>
            </a:r>
            <a:r>
              <a:rPr lang="ja-JP" altLang="en-US" sz="1600" dirty="0" smtClean="0"/>
              <a:t>サーバーセッション程度まで処理の実績あり。</a:t>
            </a:r>
          </a:p>
          <a:p>
            <a:pPr lvl="2"/>
            <a:r>
              <a:rPr lang="ja-JP" altLang="en-US" sz="1600" dirty="0" smtClean="0"/>
              <a:t>理論上限値は </a:t>
            </a:r>
            <a:r>
              <a:rPr lang="en-US" altLang="ja-JP" sz="1600" dirty="0" smtClean="0"/>
              <a:t>1 </a:t>
            </a:r>
            <a:r>
              <a:rPr lang="ja-JP" altLang="en-US" sz="1600" dirty="0" smtClean="0"/>
              <a:t>中継ゲートウェイあたり </a:t>
            </a:r>
            <a:r>
              <a:rPr lang="en-US" altLang="ja-JP" sz="1600" dirty="0" smtClean="0"/>
              <a:t>5,000 </a:t>
            </a:r>
            <a:r>
              <a:rPr lang="ja-JP" altLang="en-US" sz="1600" dirty="0" smtClean="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r>
              <a:rPr lang="ja-JP" altLang="en-US" dirty="0" smtClean="0"/>
              <a:t>。</a:t>
            </a:r>
            <a:endParaRPr lang="ja-JP" altLang="en-US" dirty="0"/>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smtClean="0"/>
              <a:t>サーバーセッション一覧における列の意味は、以下のとおりである。</a:t>
            </a:r>
            <a:endParaRPr kumimoji="1" lang="ja-JP" altLang="en-US" sz="2400" dirty="0"/>
          </a:p>
        </p:txBody>
      </p:sp>
    </p:spTree>
    <p:extLst>
      <p:ext uri="{BB962C8B-B14F-4D97-AF65-F5344CB8AC3E}">
        <p14:creationId xmlns:p14="http://schemas.microsoft.com/office/powerpoint/2010/main" val="26646372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8-6. </a:t>
            </a:r>
            <a:r>
              <a:rPr kumimoji="1" lang="ja-JP" altLang="en-US" sz="2800" dirty="0" smtClean="0"/>
              <a:t>コントローラおよび中継ゲートウェイの </a:t>
            </a:r>
            <a:r>
              <a:rPr kumimoji="1" lang="en-US" altLang="ja-JP" sz="2800" dirty="0" smtClean="0"/>
              <a:t>Linux </a:t>
            </a:r>
            <a:r>
              <a:rPr kumimoji="1" lang="ja-JP" altLang="en-US" sz="2800" dirty="0" smtClean="0"/>
              <a:t>カーネルのクオータ値等の推奨設定</a:t>
            </a:r>
            <a:endParaRPr kumimoji="1" lang="ja-JP" altLang="en-US" sz="2800"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en-US" altLang="ja-JP" dirty="0" smtClean="0"/>
          </a:p>
          <a:p>
            <a:pPr marL="285750" indent="-285750">
              <a:buFont typeface="Arial" panose="020B0604020202020204" pitchFamily="34" charset="0"/>
              <a:buChar char="•"/>
            </a:pPr>
            <a:r>
              <a:rPr kumimoji="1" lang="ja-JP" altLang="en-US" dirty="0" smtClean="0"/>
              <a:t>詳しくは、利用したい </a:t>
            </a:r>
            <a:r>
              <a:rPr kumimoji="1" lang="en-US" altLang="ja-JP" dirty="0" smtClean="0"/>
              <a:t>Linux </a:t>
            </a:r>
            <a:r>
              <a:rPr kumimoji="1" lang="ja-JP" altLang="en-US" dirty="0" smtClean="0"/>
              <a:t>カーネルバージョンやディストリビューションのマニュアルを参照すること。</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smtClean="0"/>
              <a:t>中継ゲートウェイの </a:t>
            </a:r>
            <a:r>
              <a:rPr kumimoji="1" lang="en-US" altLang="ja-JP" sz="1600" dirty="0" smtClean="0"/>
              <a:t>bin </a:t>
            </a:r>
            <a:r>
              <a:rPr kumimoji="1" lang="ja-JP" altLang="en-US" sz="1600" dirty="0" smtClean="0"/>
              <a:t>ディレクトリにある </a:t>
            </a:r>
            <a:r>
              <a:rPr kumimoji="1" lang="en-US" altLang="ja-JP" sz="1600" dirty="0" smtClean="0"/>
              <a:t>“ThinGate.ini” </a:t>
            </a:r>
            <a:r>
              <a:rPr kumimoji="1" lang="ja-JP" altLang="en-US" sz="1600" dirty="0" smtClean="0"/>
              <a:t>ファイルを編集することで、中継ゲートウェイの動作を変更可能である。</a:t>
            </a:r>
            <a:r>
              <a:rPr kumimoji="1" lang="en-US" altLang="ja-JP" sz="1600" dirty="0" smtClean="0"/>
              <a:t>(</a:t>
            </a:r>
            <a:r>
              <a:rPr kumimoji="1" lang="ja-JP" altLang="en-US" sz="1600" dirty="0" smtClean="0"/>
              <a:t>いずれもデーモン再起動が必要</a:t>
            </a:r>
            <a:r>
              <a:rPr kumimoji="1" lang="en-US" altLang="ja-JP" sz="1600" dirty="0" smtClean="0"/>
              <a:t>)</a:t>
            </a:r>
          </a:p>
          <a:p>
            <a:r>
              <a:rPr kumimoji="1" lang="ja-JP" altLang="en-US" sz="1600" dirty="0" smtClean="0"/>
              <a:t>詳しくはソースコードに含まれる </a:t>
            </a:r>
            <a:r>
              <a:rPr kumimoji="1" lang="en-US" altLang="ja-JP" sz="1600" dirty="0" smtClean="0"/>
              <a:t>ThinGate</a:t>
            </a:r>
            <a:r>
              <a:rPr lang="en-US" altLang="ja-JP" sz="1600" dirty="0" smtClean="0"/>
              <a:t>_HyperScale.ini </a:t>
            </a:r>
            <a:r>
              <a:rPr lang="ja-JP" altLang="en-US" sz="1600" dirty="0" smtClean="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8-7.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smtClean="0"/>
              <a:t>性能基準値は、通常は、</a:t>
            </a:r>
            <a:r>
              <a:rPr kumimoji="1" lang="en-US" altLang="ja-JP" dirty="0" smtClean="0"/>
              <a:t>100 </a:t>
            </a:r>
            <a:r>
              <a:rPr kumimoji="1" lang="ja-JP" altLang="en-US" dirty="0" smtClean="0"/>
              <a:t>である。</a:t>
            </a:r>
            <a:endParaRPr kumimoji="1" lang="en-US" altLang="ja-JP" dirty="0" smtClean="0"/>
          </a:p>
          <a:p>
            <a:r>
              <a:rPr kumimoji="1" lang="ja-JP" altLang="en-US" dirty="0" smtClean="0"/>
              <a:t>ここで、例えば </a:t>
            </a:r>
            <a:r>
              <a:rPr kumimoji="1" lang="en-US" altLang="ja-JP" dirty="0" smtClean="0"/>
              <a:t>2 </a:t>
            </a:r>
            <a:r>
              <a:rPr kumimoji="1" lang="ja-JP" altLang="en-US" dirty="0" smtClean="0"/>
              <a:t>倍くらいのセッションを捌きたいとサービス運用者が判断した特定の中継ゲートウェイノードについて </a:t>
            </a:r>
            <a:r>
              <a:rPr kumimoji="1" lang="en-US" altLang="ja-JP" dirty="0" smtClean="0"/>
              <a:t>200 </a:t>
            </a:r>
            <a:r>
              <a:rPr kumimoji="1" lang="ja-JP" altLang="en-US" dirty="0" smtClean="0"/>
              <a:t>と設定することにより、コントローラは、おおむね </a:t>
            </a:r>
            <a:r>
              <a:rPr kumimoji="1" lang="en-US" altLang="ja-JP" dirty="0" smtClean="0"/>
              <a:t>2 </a:t>
            </a:r>
            <a:r>
              <a:rPr kumimoji="1" lang="ja-JP" altLang="en-US" dirty="0" smtClean="0"/>
              <a:t>倍くらいのセッションがその中継ゲートウェイノードに割当てられるようなロードバランスを実施するようになる。</a:t>
            </a:r>
            <a:endParaRPr kumimoji="1" lang="en-US" altLang="ja-JP" dirty="0" smtClean="0"/>
          </a:p>
          <a:p>
            <a:r>
              <a:rPr lang="ja-JP" altLang="en-US" dirty="0" smtClean="0"/>
              <a:t>たとえば、ある中継ゲートウェイは子どもからもらってきた低速の </a:t>
            </a:r>
            <a:r>
              <a:rPr lang="en-US" altLang="ja-JP" dirty="0" smtClean="0"/>
              <a:t>Celeron </a:t>
            </a:r>
            <a:r>
              <a:rPr lang="ja-JP" altLang="en-US" dirty="0" smtClean="0"/>
              <a:t>ノノート・パソコンを利用しており、別の中継ゲートウェイは電話会社の役員からもらってきた高速な </a:t>
            </a:r>
            <a:r>
              <a:rPr lang="en-US" altLang="ja-JP" dirty="0" smtClean="0"/>
              <a:t>Xeon 48 </a:t>
            </a:r>
            <a:r>
              <a:rPr lang="ja-JP" altLang="en-US" dirty="0" smtClean="0"/>
              <a:t>コア・サーバーを利用している場合は、前者を </a:t>
            </a:r>
            <a:r>
              <a:rPr lang="en-US" altLang="ja-JP" dirty="0" smtClean="0"/>
              <a:t>100</a:t>
            </a:r>
            <a:r>
              <a:rPr lang="ja-JP" altLang="en-US" dirty="0" err="1" smtClean="0"/>
              <a:t>、</a:t>
            </a:r>
            <a:r>
              <a:rPr lang="ja-JP" altLang="en-US" dirty="0" smtClean="0"/>
              <a:t>後者を </a:t>
            </a:r>
            <a:r>
              <a:rPr lang="en-US" altLang="ja-JP" dirty="0" smtClean="0"/>
              <a:t>1000 </a:t>
            </a:r>
            <a:r>
              <a:rPr lang="ja-JP" altLang="en-US" dirty="0" smtClean="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800" dirty="0" smtClean="0"/>
              <a:t>シン・テレワークシステムでは、クライアントとサーバーは、接続先の中継ゲートウェイが真正であるかどうかを、</a:t>
            </a:r>
            <a:r>
              <a:rPr kumimoji="1" lang="en-US" altLang="ja-JP" sz="1800" dirty="0" smtClean="0"/>
              <a:t>X.509 </a:t>
            </a:r>
            <a:r>
              <a:rPr kumimoji="1" lang="ja-JP" altLang="en-US" sz="1800" dirty="0" smtClean="0"/>
              <a:t>デジタル証明書 </a:t>
            </a:r>
            <a:r>
              <a:rPr kumimoji="1" lang="en-US" altLang="ja-JP" sz="1800" dirty="0" smtClean="0"/>
              <a:t>(RSA </a:t>
            </a:r>
            <a:r>
              <a:rPr kumimoji="1" lang="ja-JP" altLang="en-US" sz="1800" dirty="0" smtClean="0"/>
              <a:t>形式</a:t>
            </a:r>
            <a:r>
              <a:rPr kumimoji="1" lang="en-US" altLang="ja-JP" sz="1800" dirty="0" smtClean="0"/>
              <a:t>) </a:t>
            </a:r>
            <a:r>
              <a:rPr kumimoji="1" lang="ja-JP" altLang="en-US" sz="1800" dirty="0" smtClean="0"/>
              <a:t>により検証する。</a:t>
            </a:r>
            <a:endParaRPr kumimoji="1" lang="en-US" altLang="ja-JP" sz="1800" dirty="0" smtClean="0"/>
          </a:p>
          <a:p>
            <a:r>
              <a:rPr kumimoji="1" lang="ja-JP" altLang="en-US" sz="1800" dirty="0" smtClean="0"/>
              <a:t>シン・テレワークシステムのソースコードには、デフォルトで、サンプル証明書が組み込まれている。</a:t>
            </a:r>
            <a:endParaRPr kumimoji="1" lang="en-US" altLang="ja-JP" sz="1800" dirty="0" smtClean="0"/>
          </a:p>
          <a:p>
            <a:r>
              <a:rPr kumimoji="1" lang="ja-JP" altLang="en-US" sz="1800" dirty="0" smtClean="0"/>
              <a:t>デフォルトのサンプル証明書でも動作するが、信頼できない回線でパケットが書換えられ、中継ゲートウェイの偽物が立てられる可能性を排除するため、独自の </a:t>
            </a:r>
            <a:r>
              <a:rPr kumimoji="1" lang="en-US" altLang="ja-JP" sz="1800" dirty="0" smtClean="0"/>
              <a:t>CA </a:t>
            </a:r>
            <a:r>
              <a:rPr kumimoji="1" lang="ja-JP" altLang="en-US" sz="1800" dirty="0" smtClean="0"/>
              <a:t>および </a:t>
            </a:r>
            <a:r>
              <a:rPr kumimoji="1" lang="en-US" altLang="ja-JP" sz="1800" dirty="0" smtClean="0"/>
              <a:t>CA </a:t>
            </a:r>
            <a:r>
              <a:rPr kumimoji="1" lang="ja-JP" altLang="en-US" sz="1800" dirty="0" smtClean="0"/>
              <a:t>で発行される証明書による検証を行なうことが推奨される。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8-8.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4635062" y="2844057"/>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dirty="0" smtClean="0"/>
              <a:t>中継ゲートウェイ側</a:t>
            </a:r>
            <a:endParaRPr kumimoji="1"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\bin\ThinGate.cer</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 </a:t>
            </a:r>
            <a:r>
              <a:rPr lang="en-US" altLang="ja-JP" sz="1400" dirty="0" smtClean="0"/>
              <a:t>(</a:t>
            </a:r>
            <a:r>
              <a:rPr lang="ja-JP" altLang="en-US" sz="1400" dirty="0" smtClean="0"/>
              <a:t>つまり、公開鍵</a:t>
            </a:r>
            <a:r>
              <a:rPr lang="en-US" altLang="ja-JP" sz="1400" dirty="0" smtClean="0"/>
              <a:t>) </a:t>
            </a:r>
            <a:r>
              <a:rPr lang="ja-JP" altLang="en-US" sz="1400" dirty="0" smtClean="0"/>
              <a:t>を置くこと。</a:t>
            </a:r>
            <a:r>
              <a:rPr lang="en-US" altLang="ja-JP" sz="1400" dirty="0"/>
              <a:t> (BASE64 </a:t>
            </a:r>
            <a:r>
              <a:rPr lang="ja-JP" altLang="en-US" sz="1400" dirty="0"/>
              <a:t>エンコード</a:t>
            </a:r>
            <a:r>
              <a:rPr lang="en-US" altLang="ja-JP" sz="1400" dirty="0"/>
              <a:t>)</a:t>
            </a:r>
            <a:endParaRPr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a:t>
            </a:r>
            <a:r>
              <a:rPr lang="en-US" altLang="ja-JP" sz="1400" dirty="0" err="1" smtClean="0"/>
              <a:t>ThinGate.key</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証明書に対応する秘密鍵を置くこと。</a:t>
            </a:r>
            <a:r>
              <a:rPr lang="en-US" altLang="ja-JP" sz="1400" dirty="0" smtClean="0"/>
              <a:t>(BASE64 </a:t>
            </a:r>
            <a:r>
              <a:rPr lang="ja-JP" altLang="en-US" sz="1400" dirty="0" smtClean="0"/>
              <a:t>エンコード</a:t>
            </a:r>
            <a:r>
              <a:rPr lang="en-US" altLang="ja-JP" sz="1400" dirty="0" smtClean="0"/>
              <a:t>)</a:t>
            </a:r>
          </a:p>
          <a:p>
            <a:r>
              <a:rPr kumimoji="1" lang="ja-JP" altLang="en-US" sz="1400" dirty="0" smtClean="0"/>
              <a:t>上記を実施した後、「</a:t>
            </a:r>
            <a:r>
              <a:rPr kumimoji="1" lang="en-US" altLang="ja-JP" sz="1400" dirty="0" smtClean="0"/>
              <a:t>5-5</a:t>
            </a:r>
            <a:r>
              <a:rPr kumimoji="1" lang="ja-JP" altLang="en-US" sz="1400" dirty="0" smtClean="0"/>
              <a:t>」に従い、中継ゲートウェイのデーモンを再起動すること。</a:t>
            </a:r>
            <a:endParaRPr kumimoji="1" lang="ja-JP" altLang="en-US" sz="1400" dirty="0"/>
          </a:p>
        </p:txBody>
      </p:sp>
      <p:sp>
        <p:nvSpPr>
          <p:cNvPr id="6" name="テキスト ボックス 5"/>
          <p:cNvSpPr txBox="1"/>
          <p:nvPr/>
        </p:nvSpPr>
        <p:spPr>
          <a:xfrm>
            <a:off x="9246476" y="2904829"/>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dirty="0" smtClean="0"/>
              <a:t>アプリケーション側</a:t>
            </a:r>
            <a:endParaRPr kumimoji="1"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\bin\EntryPoint.dat </a:t>
            </a:r>
            <a:r>
              <a:rPr lang="ja-JP" altLang="en-US" sz="1400" dirty="0" smtClean="0"/>
              <a:t>の先頭部分の</a:t>
            </a:r>
            <a:r>
              <a:rPr lang="en-US" altLang="ja-JP" sz="1400" dirty="0"/>
              <a:t/>
            </a:r>
            <a:br>
              <a:rPr lang="en-US" altLang="ja-JP" sz="1400" dirty="0"/>
            </a:br>
            <a:r>
              <a:rPr lang="en-US" altLang="ja-JP" sz="1400" dirty="0"/>
              <a:t>-----BEGIN CERTIFICATE-----</a:t>
            </a:r>
            <a:br>
              <a:rPr lang="en-US" altLang="ja-JP" sz="1400" dirty="0"/>
            </a:br>
            <a:r>
              <a:rPr lang="en-US" altLang="ja-JP" sz="1400" dirty="0"/>
              <a:t>-----END CERTIFICATE-</a:t>
            </a:r>
            <a:r>
              <a:rPr lang="en-US" altLang="ja-JP" sz="1400" dirty="0" smtClean="0"/>
              <a:t>----</a:t>
            </a:r>
            <a:r>
              <a:rPr lang="ja-JP" altLang="en-US" sz="1400" dirty="0" smtClean="0"/>
              <a:t/>
            </a:r>
            <a:br>
              <a:rPr lang="ja-JP" altLang="en-US" sz="1400" dirty="0" smtClean="0"/>
            </a:br>
            <a:r>
              <a:rPr lang="ja-JP" altLang="en-US" sz="1400" dirty="0" smtClean="0"/>
              <a:t>で囲まれている部分を、</a:t>
            </a:r>
            <a:r>
              <a:rPr lang="en-US" altLang="ja-JP" sz="1400" dirty="0" smtClean="0"/>
              <a:t>CA </a:t>
            </a:r>
            <a:r>
              <a:rPr lang="ja-JP" altLang="en-US" sz="1400" dirty="0" smtClean="0"/>
              <a:t>の </a:t>
            </a:r>
            <a:r>
              <a:rPr lang="en-US" altLang="ja-JP" sz="1400" dirty="0" smtClean="0"/>
              <a:t>X.509 </a:t>
            </a:r>
            <a:r>
              <a:rPr lang="ja-JP" altLang="en-US" sz="1400" dirty="0" smtClean="0"/>
              <a:t>ルート証明書 </a:t>
            </a:r>
            <a:r>
              <a:rPr lang="ja-JP" altLang="en-US" sz="1400" dirty="0"/>
              <a:t> </a:t>
            </a:r>
            <a:r>
              <a:rPr lang="en-US" altLang="ja-JP" sz="1400" dirty="0"/>
              <a:t>(</a:t>
            </a:r>
            <a:r>
              <a:rPr lang="ja-JP" altLang="en-US" sz="1400" dirty="0"/>
              <a:t>つまり、公開鍵</a:t>
            </a:r>
            <a:r>
              <a:rPr lang="en-US" altLang="ja-JP" sz="1400" dirty="0" smtClean="0"/>
              <a:t>)</a:t>
            </a:r>
            <a:r>
              <a:rPr lang="ja-JP" altLang="en-US" sz="1400" dirty="0" smtClean="0"/>
              <a:t> </a:t>
            </a:r>
            <a:r>
              <a:rPr lang="en-US" altLang="ja-JP" sz="1400" dirty="0" smtClean="0"/>
              <a:t>BASE64 </a:t>
            </a:r>
            <a:r>
              <a:rPr lang="ja-JP" altLang="en-US" sz="1400" dirty="0" smtClean="0"/>
              <a:t>エンコードに置換すること。</a:t>
            </a:r>
            <a:endParaRPr kumimoji="1" lang="ja-JP" altLang="en-US" sz="1400" dirty="0"/>
          </a:p>
        </p:txBody>
      </p:sp>
      <p:sp>
        <p:nvSpPr>
          <p:cNvPr id="7" name="テキスト ボックス 6"/>
          <p:cNvSpPr txBox="1"/>
          <p:nvPr/>
        </p:nvSpPr>
        <p:spPr>
          <a:xfrm>
            <a:off x="874986" y="5030053"/>
            <a:ext cx="10562897" cy="1615827"/>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smtClean="0"/>
              <a:t>使用できる証明書の形式等</a:t>
            </a:r>
            <a:endParaRPr kumimoji="1" lang="en-US" altLang="ja-JP" sz="1100" dirty="0" smtClean="0"/>
          </a:p>
          <a:p>
            <a:pPr marL="285750" indent="-285750">
              <a:buFont typeface="Arial" panose="020B0604020202020204" pitchFamily="34" charset="0"/>
              <a:buChar char="•"/>
            </a:pPr>
            <a:r>
              <a:rPr lang="en-US" altLang="ja-JP" sz="1100" dirty="0" smtClean="0"/>
              <a:t>X.509 v3 </a:t>
            </a:r>
            <a:r>
              <a:rPr lang="ja-JP" altLang="en-US" sz="1100" dirty="0" smtClean="0"/>
              <a:t>証明書であること。</a:t>
            </a:r>
            <a:endParaRPr lang="en-US" altLang="ja-JP" sz="1100" dirty="0" smtClean="0"/>
          </a:p>
          <a:p>
            <a:pPr marL="285750" indent="-285750">
              <a:buFont typeface="Arial" panose="020B0604020202020204" pitchFamily="34" charset="0"/>
              <a:buChar char="•"/>
            </a:pPr>
            <a:r>
              <a:rPr kumimoji="1" lang="en-US" altLang="ja-JP" sz="1100" dirty="0" smtClean="0"/>
              <a:t>RSA 2048 </a:t>
            </a:r>
            <a:r>
              <a:rPr kumimoji="1" lang="ja-JP" altLang="en-US" sz="1100" dirty="0" smtClean="0"/>
              <a:t>～ </a:t>
            </a:r>
            <a:r>
              <a:rPr kumimoji="1" lang="en-US" altLang="ja-JP" sz="1100" dirty="0" smtClean="0"/>
              <a:t>4096 bit </a:t>
            </a:r>
            <a:r>
              <a:rPr kumimoji="1" lang="ja-JP" altLang="en-US" sz="1100" dirty="0" smtClean="0"/>
              <a:t>が利用されており、ダイジェスト形式が </a:t>
            </a:r>
            <a:r>
              <a:rPr kumimoji="1" lang="en-US" altLang="ja-JP" sz="1100" dirty="0" smtClean="0"/>
              <a:t>SHA-2 </a:t>
            </a:r>
            <a:r>
              <a:rPr kumimoji="1" lang="ja-JP" altLang="en-US" sz="1100" dirty="0" smtClean="0"/>
              <a:t>形式であること。</a:t>
            </a:r>
            <a:endParaRPr kumimoji="1" lang="en-US" altLang="ja-JP" sz="1100" dirty="0" smtClean="0"/>
          </a:p>
          <a:p>
            <a:pPr marL="285750" indent="-285750">
              <a:buFont typeface="Arial" panose="020B0604020202020204" pitchFamily="34" charset="0"/>
              <a:buChar char="•"/>
            </a:pPr>
            <a:r>
              <a:rPr kumimoji="1" lang="ja-JP" altLang="en-US" sz="1100" dirty="0" smtClean="0"/>
              <a:t>証明書の用途については、制限はない。</a:t>
            </a:r>
            <a:r>
              <a:rPr kumimoji="1" lang="en-US" altLang="ja-JP" sz="1100" dirty="0" smtClean="0"/>
              <a:t>Common Name </a:t>
            </a:r>
            <a:r>
              <a:rPr kumimoji="1" lang="ja-JP" altLang="en-US" sz="1100" dirty="0" smtClean="0"/>
              <a:t>および </a:t>
            </a:r>
            <a:r>
              <a:rPr kumimoji="1" lang="en-US" altLang="ja-JP" sz="1100" dirty="0" smtClean="0"/>
              <a:t>Alternative Subject Name </a:t>
            </a:r>
            <a:r>
              <a:rPr kumimoji="1" lang="ja-JP" altLang="en-US" sz="1100" dirty="0" smtClean="0"/>
              <a:t>の値は、チェックしない。</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コントローラおよびゲートウェイ用の証明書の有効期限は、チェックされる。</a:t>
            </a:r>
            <a:r>
              <a:rPr kumimoji="1" lang="en-US" altLang="ja-JP" sz="1100" dirty="0" smtClean="0"/>
              <a:t>CA </a:t>
            </a:r>
            <a:r>
              <a:rPr kumimoji="1" lang="ja-JP" altLang="en-US" sz="1100" dirty="0" smtClean="0"/>
              <a:t>の証明書の有効期限は検証しない。</a:t>
            </a:r>
            <a:endParaRPr kumimoji="1" lang="en-US" altLang="ja-JP" sz="1100" dirty="0" smtClean="0"/>
          </a:p>
          <a:p>
            <a:pPr marL="285750" indent="-285750">
              <a:buFont typeface="Arial" panose="020B0604020202020204" pitchFamily="34" charset="0"/>
              <a:buChar char="•"/>
            </a:pPr>
            <a:r>
              <a:rPr lang="en-US" altLang="ja-JP" sz="1100" dirty="0" smtClean="0"/>
              <a:t>CRL </a:t>
            </a:r>
            <a:r>
              <a:rPr lang="ja-JP" altLang="en-US" sz="1100" dirty="0" smtClean="0"/>
              <a:t>機能は利用できない。コントローラ側または中継ゲートウェイ側の機密性の管理体制が信頼できない場合 </a:t>
            </a:r>
            <a:r>
              <a:rPr lang="en-US" altLang="ja-JP" sz="1100" dirty="0" smtClean="0"/>
              <a:t>(</a:t>
            </a:r>
            <a:r>
              <a:rPr lang="ja-JP" altLang="en-US" sz="1100" dirty="0" smtClean="0"/>
              <a:t>ホスト証明書の秘密鍵が漏えいする可能性がある場合</a:t>
            </a:r>
            <a:r>
              <a:rPr lang="en-US" altLang="ja-JP" sz="1100" dirty="0" smtClean="0"/>
              <a:t>) </a:t>
            </a:r>
            <a:r>
              <a:rPr lang="ja-JP" altLang="en-US" sz="1100" dirty="0" smtClean="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smtClean="0"/>
          </a:p>
          <a:p>
            <a:pPr marL="285750" indent="-285750">
              <a:buFont typeface="Arial" panose="020B0604020202020204" pitchFamily="34" charset="0"/>
              <a:buChar char="•"/>
            </a:pPr>
            <a:r>
              <a:rPr kumimoji="1" lang="ja-JP" altLang="en-US" sz="1100" dirty="0" smtClean="0"/>
              <a:t>中間証明書は機能しない。</a:t>
            </a:r>
            <a:r>
              <a:rPr kumimoji="1" lang="en-US" altLang="ja-JP" sz="1100" dirty="0" smtClean="0"/>
              <a:t>CA </a:t>
            </a:r>
            <a:r>
              <a:rPr kumimoji="1" lang="ja-JP" altLang="en-US" sz="1100" dirty="0" smtClean="0"/>
              <a:t>のルート証明書によって署名されている証明書のみが、ホスト用の証明書として利用できる。</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コントローラ側、中継ゲートウェイ側とも、同じ証明書で差し支え無い。</a:t>
            </a:r>
            <a:endParaRPr kumimoji="1" lang="ja-JP" altLang="en-US" sz="1100" dirty="0"/>
          </a:p>
        </p:txBody>
      </p:sp>
      <p:sp>
        <p:nvSpPr>
          <p:cNvPr id="8" name="テキスト ボックス 7"/>
          <p:cNvSpPr txBox="1"/>
          <p:nvPr/>
        </p:nvSpPr>
        <p:spPr>
          <a:xfrm>
            <a:off x="308781" y="2745107"/>
            <a:ext cx="4240924" cy="2215991"/>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dirty="0" smtClean="0"/>
              <a:t>コントローラ側</a:t>
            </a:r>
            <a:endParaRPr kumimoji="1" lang="en-US" altLang="ja-JP" dirty="0" smtClean="0"/>
          </a:p>
          <a:p>
            <a:r>
              <a:rPr lang="ja-JP" altLang="en-US" sz="1200" dirty="0" smtClean="0"/>
              <a:t>「</a:t>
            </a:r>
            <a:r>
              <a:rPr lang="en-US" altLang="ja-JP" sz="1200" dirty="0" smtClean="0"/>
              <a:t>IPA-DNP-</a:t>
            </a:r>
            <a:r>
              <a:rPr lang="en-US" altLang="ja-JP" sz="1200" dirty="0" err="1" smtClean="0"/>
              <a:t>ThinController</a:t>
            </a:r>
            <a:r>
              <a:rPr lang="en-US" altLang="ja-JP" sz="1200" dirty="0" smtClean="0"/>
              <a:t>-Public/</a:t>
            </a:r>
            <a:r>
              <a:rPr lang="en-US" altLang="ja-JP" sz="1200" dirty="0" err="1" smtClean="0"/>
              <a:t>ThinControllerApp</a:t>
            </a:r>
            <a:r>
              <a:rPr lang="en-US" altLang="ja-JP" sz="1200" dirty="0" smtClean="0"/>
              <a:t>/Resources/Settings/</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a:t>
            </a:r>
            <a:r>
              <a:rPr lang="ja-JP" altLang="en-US" sz="1200" dirty="0" smtClean="0"/>
              <a:t/>
            </a:r>
            <a:br>
              <a:rPr lang="ja-JP" altLang="en-US" sz="1200" dirty="0" smtClean="0"/>
            </a:b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a:t>
            </a:r>
            <a:r>
              <a:rPr lang="en-US" altLang="ja-JP" sz="1200" dirty="0" smtClean="0"/>
              <a:t/>
            </a:r>
            <a:br>
              <a:rPr lang="en-US" altLang="ja-JP" sz="1200" dirty="0" smtClean="0"/>
            </a:b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01_Controller.pfx</a:t>
            </a:r>
            <a:br>
              <a:rPr lang="en-US" altLang="ja-JP" sz="1200" dirty="0" smtClean="0"/>
            </a:br>
            <a:r>
              <a:rPr lang="ja-JP" altLang="en-US" sz="1200" dirty="0" smtClean="0"/>
              <a:t>を、コントローラ用の </a:t>
            </a:r>
            <a:r>
              <a:rPr lang="en-US" altLang="ja-JP" sz="1200" dirty="0"/>
              <a:t>X.509 </a:t>
            </a:r>
            <a:r>
              <a:rPr lang="ja-JP" altLang="en-US" sz="1200" dirty="0"/>
              <a:t>証明書に対応</a:t>
            </a:r>
            <a:r>
              <a:rPr lang="ja-JP" altLang="en-US" sz="1200" dirty="0" smtClean="0"/>
              <a:t>する </a:t>
            </a:r>
            <a:r>
              <a:rPr lang="en-US" altLang="ja-JP" sz="1200" dirty="0" smtClean="0"/>
              <a:t>PFX </a:t>
            </a:r>
            <a:r>
              <a:rPr lang="ja-JP" altLang="en-US" sz="1200" dirty="0" smtClean="0"/>
              <a:t>形式の秘密</a:t>
            </a:r>
            <a:r>
              <a:rPr lang="ja-JP" altLang="en-US" sz="1200" dirty="0"/>
              <a:t>鍵を置くこと</a:t>
            </a:r>
            <a:r>
              <a:rPr lang="ja-JP" altLang="en-US" sz="1200" dirty="0" smtClean="0"/>
              <a:t>。</a:t>
            </a:r>
            <a:endParaRPr lang="en-US" altLang="ja-JP" sz="1200" dirty="0" smtClean="0"/>
          </a:p>
          <a:p>
            <a:r>
              <a:rPr lang="ja-JP" altLang="en-US" sz="1200" dirty="0" smtClean="0"/>
              <a:t>上記の鍵ファイルを更新した後、「</a:t>
            </a:r>
            <a:r>
              <a:rPr lang="en-US" altLang="ja-JP" sz="1200" dirty="0" smtClean="0"/>
              <a:t>3-7</a:t>
            </a:r>
            <a:r>
              <a:rPr lang="ja-JP" altLang="en-US" sz="1200" dirty="0" smtClean="0"/>
              <a:t>」または「</a:t>
            </a:r>
            <a:r>
              <a:rPr lang="en-US" altLang="ja-JP" sz="1200" dirty="0" smtClean="0"/>
              <a:t>4-7</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600" dirty="0" smtClean="0"/>
              <a:t>本手順書のここまでのページでは、コントローラの </a:t>
            </a:r>
            <a:r>
              <a:rPr lang="en-US" altLang="ja-JP" sz="1600" dirty="0" smtClean="0"/>
              <a:t>IPv4 </a:t>
            </a:r>
            <a:r>
              <a:rPr lang="ja-JP" altLang="en-US" sz="1600" dirty="0" smtClean="0"/>
              <a:t>アドレスそのものを指定して設定ファイル等を記載してきた。</a:t>
            </a:r>
            <a:r>
              <a:rPr lang="en-US" altLang="ja-JP" sz="1600" dirty="0" smtClean="0"/>
              <a:t>IPv4 </a:t>
            </a:r>
            <a:r>
              <a:rPr lang="ja-JP" altLang="en-US" sz="1600" dirty="0" smtClean="0"/>
              <a:t>アドレスを記載するべき部分には、代わりに、</a:t>
            </a:r>
            <a:r>
              <a:rPr lang="en-US" altLang="ja-JP" sz="1600" dirty="0" smtClean="0"/>
              <a:t>DNS FQDN </a:t>
            </a:r>
            <a:r>
              <a:rPr lang="ja-JP" altLang="en-US" sz="1600" dirty="0" smtClean="0"/>
              <a:t>を記載することも可能である。</a:t>
            </a:r>
          </a:p>
          <a:p>
            <a:pPr lvl="1"/>
            <a:r>
              <a:rPr lang="ja-JP" altLang="en-US" sz="1200" dirty="0" smtClean="0"/>
              <a:t>メリット</a:t>
            </a:r>
            <a:r>
              <a:rPr lang="en-US" altLang="ja-JP" sz="1200" dirty="0" smtClean="0"/>
              <a:t>:</a:t>
            </a:r>
          </a:p>
          <a:p>
            <a:pPr lvl="2"/>
            <a:r>
              <a:rPr lang="ja-JP" altLang="en-US" sz="1100" dirty="0" smtClean="0"/>
              <a:t>将来のいずれかのコントローラの </a:t>
            </a:r>
            <a:r>
              <a:rPr lang="en-US" altLang="ja-JP" sz="1100" dirty="0" smtClean="0"/>
              <a:t>IPv4 </a:t>
            </a:r>
            <a:r>
              <a:rPr lang="ja-JP" altLang="en-US" sz="1100" dirty="0" smtClean="0"/>
              <a:t>アドレスの変更に対応できる。</a:t>
            </a:r>
            <a:endParaRPr lang="en-US" altLang="ja-JP" sz="1100" dirty="0" smtClean="0"/>
          </a:p>
          <a:p>
            <a:pPr lvl="1"/>
            <a:r>
              <a:rPr lang="ja-JP" altLang="en-US" sz="1200" dirty="0" smtClean="0"/>
              <a:t>デメリット</a:t>
            </a:r>
            <a:r>
              <a:rPr lang="en-US" altLang="ja-JP" sz="1200" dirty="0" smtClean="0"/>
              <a:t>:</a:t>
            </a:r>
          </a:p>
          <a:p>
            <a:pPr lvl="2"/>
            <a:r>
              <a:rPr lang="ja-JP" altLang="en-US" sz="1100" dirty="0" smtClean="0"/>
              <a:t>安定した </a:t>
            </a:r>
            <a:r>
              <a:rPr lang="en-US" altLang="ja-JP" sz="1100" dirty="0" smtClean="0"/>
              <a:t>DNS </a:t>
            </a:r>
            <a:r>
              <a:rPr lang="ja-JP" altLang="en-US" sz="1100" dirty="0" smtClean="0"/>
              <a:t>ゾーンの用意やホストの定義が必要となる。また、何らかの原因で </a:t>
            </a:r>
            <a:r>
              <a:rPr lang="en-US" altLang="ja-JP" sz="1100" dirty="0" smtClean="0"/>
              <a:t>DNS </a:t>
            </a:r>
            <a:r>
              <a:rPr lang="ja-JP" altLang="en-US" sz="1100" dirty="0" smtClean="0"/>
              <a:t>がダウンした場合に、通信が不能になる。</a:t>
            </a:r>
            <a:endParaRPr lang="en-US" altLang="ja-JP" sz="1100" dirty="0" smtClean="0"/>
          </a:p>
          <a:p>
            <a:r>
              <a:rPr lang="ja-JP" altLang="en-US" sz="1600" dirty="0" smtClean="0"/>
              <a:t>アプリケーション </a:t>
            </a:r>
            <a:r>
              <a:rPr lang="en-US" altLang="ja-JP" sz="1600" dirty="0" smtClean="0"/>
              <a:t>-&gt; </a:t>
            </a:r>
            <a:r>
              <a:rPr lang="ja-JP" altLang="en-US" sz="1600" dirty="0" smtClean="0"/>
              <a:t>各コントローラ の接続において、</a:t>
            </a:r>
            <a:r>
              <a:rPr lang="en-US" altLang="ja-JP" sz="1600" dirty="0" smtClean="0"/>
              <a:t>DNS FQDN </a:t>
            </a:r>
            <a:r>
              <a:rPr lang="ja-JP" altLang="en-US" sz="1600" dirty="0" smtClean="0"/>
              <a:t>を指定することができる。</a:t>
            </a:r>
            <a:endParaRPr lang="en-US" altLang="ja-JP" sz="1600" dirty="0" smtClean="0"/>
          </a:p>
          <a:p>
            <a:pPr lvl="1"/>
            <a:r>
              <a:rPr lang="ja-JP" altLang="en-US" sz="1200" dirty="0" smtClean="0"/>
              <a:t>アプリケーション側では、</a:t>
            </a:r>
            <a:r>
              <a:rPr kumimoji="1" lang="ja-JP" altLang="en-US" sz="1200" dirty="0" smtClean="0"/>
              <a:t>「</a:t>
            </a:r>
            <a:r>
              <a:rPr lang="en-US" altLang="ja-JP" sz="1200" dirty="0" smtClean="0"/>
              <a:t>6-4</a:t>
            </a:r>
            <a:r>
              <a:rPr lang="ja-JP" altLang="en-US" sz="1200" dirty="0" smtClean="0"/>
              <a:t>」および「</a:t>
            </a:r>
            <a:r>
              <a:rPr lang="en-US" altLang="ja-JP" sz="1200" dirty="0" smtClean="0"/>
              <a:t>7-8</a:t>
            </a:r>
            <a:r>
              <a:rPr lang="ja-JP" altLang="en-US" sz="1200" dirty="0" smtClean="0"/>
              <a:t>」で </a:t>
            </a:r>
            <a:r>
              <a:rPr lang="en-US" altLang="ja-JP" sz="1200" dirty="0" smtClean="0"/>
              <a:t>EntryPoint.dat </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
            </a:r>
            <a:br>
              <a:rPr lang="en-US" altLang="ja-JP" sz="1200" dirty="0" smtClean="0"/>
            </a:br>
            <a:r>
              <a:rPr lang="ja-JP" altLang="en-US" sz="1200" dirty="0" smtClean="0"/>
              <a:t>例</a:t>
            </a:r>
            <a:r>
              <a:rPr lang="en-US" altLang="ja-JP" sz="1200" dirty="0" smtClean="0"/>
              <a:t>: </a:t>
            </a:r>
            <a:r>
              <a:rPr lang="en-US" altLang="ja-JP" sz="1200" b="1" dirty="0" smtClean="0">
                <a:solidFill>
                  <a:schemeClr val="accent6">
                    <a:lumMod val="75000"/>
                  </a:schemeClr>
                </a:solidFill>
              </a:rPr>
              <a:t>https://</a:t>
            </a:r>
            <a:r>
              <a:rPr lang="en-US" altLang="ja-JP" sz="1200" b="1" dirty="0" smtClean="0">
                <a:solidFill>
                  <a:srgbClr val="FF0000"/>
                </a:solidFill>
              </a:rPr>
              <a:t>abc.example.org</a:t>
            </a:r>
            <a:r>
              <a:rPr lang="en-US" altLang="ja-JP" sz="1200" b="1" dirty="0" smtClean="0">
                <a:solidFill>
                  <a:schemeClr val="accent6">
                    <a:lumMod val="75000"/>
                  </a:schemeClr>
                </a:solidFill>
              </a:rPr>
              <a:t>/thingate/ </a:t>
            </a:r>
            <a:r>
              <a:rPr lang="en-US" altLang="ja-JP" sz="1200" dirty="0"/>
              <a:t>(2 </a:t>
            </a:r>
            <a:r>
              <a:rPr lang="ja-JP" altLang="en-US" sz="1200" dirty="0"/>
              <a:t>台以上コントローラがある場合も同様</a:t>
            </a:r>
            <a:r>
              <a:rPr lang="en-US" altLang="ja-JP" sz="1200" dirty="0"/>
              <a:t>)</a:t>
            </a:r>
            <a:endParaRPr lang="en-US" altLang="ja-JP" sz="1200" b="1" dirty="0" smtClean="0">
              <a:solidFill>
                <a:schemeClr val="accent6">
                  <a:lumMod val="75000"/>
                </a:schemeClr>
              </a:solidFill>
            </a:endParaRPr>
          </a:p>
          <a:p>
            <a:pPr lvl="2"/>
            <a:r>
              <a:rPr lang="ja-JP" altLang="en-US" sz="1100" dirty="0" smtClean="0"/>
              <a:t>長期的に利用される可能性があるサービスを構築するときは、</a:t>
            </a:r>
            <a:r>
              <a:rPr lang="en-US" altLang="ja-JP" sz="1100" dirty="0" smtClean="0"/>
              <a:t>IP </a:t>
            </a:r>
            <a:r>
              <a:rPr lang="ja-JP" altLang="en-US" sz="1100" dirty="0" smtClean="0"/>
              <a:t>アドレス直打ちではなく、</a:t>
            </a:r>
            <a:r>
              <a:rPr lang="en-US" altLang="ja-JP" sz="1100" dirty="0" smtClean="0"/>
              <a:t>DNS </a:t>
            </a:r>
            <a:r>
              <a:rPr lang="ja-JP" altLang="en-US" sz="1100" dirty="0" smtClean="0"/>
              <a:t>名による運用を推奨する。</a:t>
            </a:r>
            <a:endParaRPr lang="en-US" altLang="ja-JP" sz="1100" dirty="0" smtClean="0"/>
          </a:p>
          <a:p>
            <a:r>
              <a:rPr lang="ja-JP" altLang="en-US" sz="1600" dirty="0" smtClean="0"/>
              <a:t>中継ゲートウェイ </a:t>
            </a:r>
            <a:r>
              <a:rPr lang="en-US" altLang="ja-JP" sz="1600" dirty="0" smtClean="0"/>
              <a:t>-&gt; </a:t>
            </a:r>
            <a:r>
              <a:rPr lang="ja-JP" altLang="en-US" sz="1600" dirty="0" smtClean="0"/>
              <a:t>コントローラ の接続において、</a:t>
            </a:r>
            <a:r>
              <a:rPr lang="en-US" altLang="ja-JP" sz="1600" dirty="0" smtClean="0"/>
              <a:t>DNS </a:t>
            </a:r>
            <a:r>
              <a:rPr lang="en-US" altLang="ja-JP" sz="1600" dirty="0"/>
              <a:t>FQDN </a:t>
            </a:r>
            <a:r>
              <a:rPr lang="ja-JP" altLang="en-US" sz="1600" dirty="0"/>
              <a:t>を指定することができる</a:t>
            </a:r>
            <a:r>
              <a:rPr lang="ja-JP" altLang="en-US" sz="1600" dirty="0" smtClean="0"/>
              <a:t>。</a:t>
            </a:r>
            <a:endParaRPr lang="en-US" altLang="ja-JP" sz="1600" dirty="0" smtClean="0"/>
          </a:p>
          <a:p>
            <a:pPr lvl="1"/>
            <a:r>
              <a:rPr lang="ja-JP" altLang="en-US" sz="1200" dirty="0" smtClean="0"/>
              <a:t>中継ゲートウェイ側では、「</a:t>
            </a:r>
            <a:r>
              <a:rPr lang="en-US" altLang="ja-JP" sz="1200" dirty="0" smtClean="0"/>
              <a:t>5-4</a:t>
            </a:r>
            <a:r>
              <a:rPr lang="ja-JP" altLang="en-US" sz="1200" dirty="0" smtClean="0"/>
              <a:t>」で「</a:t>
            </a:r>
            <a:r>
              <a:rPr lang="en-US" altLang="ja-JP" sz="1200" dirty="0" smtClean="0"/>
              <a:t>ThinGate.ini</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(2 </a:t>
            </a:r>
            <a:r>
              <a:rPr lang="ja-JP" altLang="en-US" sz="1200" dirty="0" smtClean="0"/>
              <a:t>台以上コントローラがある場合も同様</a:t>
            </a:r>
            <a:r>
              <a:rPr lang="en-US" altLang="ja-JP" sz="1200" dirty="0" smtClean="0"/>
              <a:t>)</a:t>
            </a:r>
            <a:br>
              <a:rPr lang="en-US" altLang="ja-JP" sz="1200" dirty="0" smtClean="0"/>
            </a:br>
            <a:r>
              <a:rPr lang="ja-JP" altLang="en-US" sz="1200" dirty="0" smtClean="0"/>
              <a:t>例</a:t>
            </a:r>
            <a:r>
              <a:rPr lang="en-US" altLang="ja-JP" sz="1200" dirty="0" smtClean="0"/>
              <a:t>: </a:t>
            </a:r>
            <a:r>
              <a:rPr lang="en-US" altLang="ja-JP" sz="1200" b="1" dirty="0" err="1" smtClean="0">
                <a:solidFill>
                  <a:schemeClr val="accent6">
                    <a:lumMod val="75000"/>
                  </a:schemeClr>
                </a:solidFill>
              </a:rPr>
              <a:t>ControllerUrl</a:t>
            </a:r>
            <a:r>
              <a:rPr lang="en-US" altLang="ja-JP" sz="1200" b="1" dirty="0" smtClean="0">
                <a:solidFill>
                  <a:schemeClr val="accent6">
                    <a:lumMod val="75000"/>
                  </a:schemeClr>
                </a:solidFill>
              </a:rPr>
              <a:t>         </a:t>
            </a:r>
            <a:r>
              <a:rPr lang="en-US" altLang="ja-JP" sz="1200" b="1" dirty="0">
                <a:solidFill>
                  <a:schemeClr val="accent6">
                    <a:lumMod val="75000"/>
                  </a:schemeClr>
                </a:solidFill>
              </a:rPr>
              <a:t>http</a:t>
            </a:r>
            <a:r>
              <a:rPr lang="en-US" altLang="ja-JP" sz="1200" b="1" dirty="0" smtClean="0">
                <a:solidFill>
                  <a:schemeClr val="accent6">
                    <a:lumMod val="75000"/>
                  </a:schemeClr>
                </a:solidFill>
              </a:rPr>
              <a:t>://</a:t>
            </a:r>
            <a:r>
              <a:rPr lang="en-US" altLang="ja-JP" sz="1200" b="1" dirty="0">
                <a:solidFill>
                  <a:srgbClr val="FF0000"/>
                </a:solidFill>
              </a:rPr>
              <a:t>abc.example.org</a:t>
            </a:r>
            <a:r>
              <a:rPr lang="en-US" altLang="ja-JP" sz="1200" b="1" dirty="0" smtClean="0">
                <a:solidFill>
                  <a:schemeClr val="accent6">
                    <a:lumMod val="75000"/>
                  </a:schemeClr>
                </a:solidFill>
              </a:rPr>
              <a:t>:88/thincontrol/</a:t>
            </a:r>
          </a:p>
          <a:p>
            <a:pPr lvl="2"/>
            <a:r>
              <a:rPr lang="ja-JP" altLang="en-US" sz="1100" dirty="0" smtClean="0"/>
              <a:t>長期的</a:t>
            </a:r>
            <a:r>
              <a:rPr lang="ja-JP" altLang="en-US" sz="1100" dirty="0"/>
              <a:t>に利用される可能性があるサービスを構築するときは、</a:t>
            </a:r>
            <a:r>
              <a:rPr lang="en-US" altLang="ja-JP" sz="1100" dirty="0"/>
              <a:t>IP </a:t>
            </a:r>
            <a:r>
              <a:rPr lang="ja-JP" altLang="en-US" sz="1100" dirty="0"/>
              <a:t>アドレス直打ちではなく、</a:t>
            </a:r>
            <a:r>
              <a:rPr lang="en-US" altLang="ja-JP" sz="1100" dirty="0"/>
              <a:t>DNS </a:t>
            </a:r>
            <a:r>
              <a:rPr lang="ja-JP" altLang="en-US" sz="1100" dirty="0"/>
              <a:t>名による運用を推奨する</a:t>
            </a:r>
            <a:r>
              <a:rPr lang="ja-JP" altLang="en-US" sz="1100" dirty="0" smtClean="0"/>
              <a:t>。</a:t>
            </a:r>
            <a:endParaRPr lang="en-US" altLang="ja-JP" sz="1100" dirty="0" smtClean="0"/>
          </a:p>
          <a:p>
            <a:r>
              <a:rPr lang="ja-JP" altLang="en-US" sz="1800" dirty="0" smtClean="0"/>
              <a:t>各コントローラ → データベースのリモート接続 </a:t>
            </a:r>
            <a:r>
              <a:rPr lang="en-US" altLang="ja-JP" sz="1800" dirty="0" smtClean="0"/>
              <a:t>(</a:t>
            </a:r>
            <a:r>
              <a:rPr lang="ja-JP" altLang="en-US" sz="1800" dirty="0" smtClean="0"/>
              <a:t>独立データベースサーバーの場合</a:t>
            </a:r>
            <a:r>
              <a:rPr lang="en-US" altLang="ja-JP" sz="1800" dirty="0" smtClean="0"/>
              <a:t>) </a:t>
            </a:r>
            <a:r>
              <a:rPr lang="ja-JP" altLang="en-US" sz="1800" dirty="0" smtClean="0"/>
              <a:t>において、</a:t>
            </a:r>
            <a:r>
              <a:rPr lang="en-US" altLang="ja-JP" sz="1800" dirty="0"/>
              <a:t> DNS FQDN </a:t>
            </a:r>
            <a:r>
              <a:rPr lang="ja-JP" altLang="en-US" sz="1800" dirty="0"/>
              <a:t>を指定することができる。</a:t>
            </a:r>
            <a:endParaRPr lang="en-US" altLang="ja-JP" sz="1800" dirty="0"/>
          </a:p>
          <a:p>
            <a:pPr lvl="1"/>
            <a:r>
              <a:rPr lang="ja-JP" altLang="en-US" sz="1200" dirty="0" smtClean="0"/>
              <a:t>データベースがコントローラとは異なるホストにある場合、各コントローラ側では、「</a:t>
            </a:r>
            <a:r>
              <a:rPr lang="en-US" altLang="ja-JP" sz="1200" dirty="0" smtClean="0"/>
              <a:t>7-6</a:t>
            </a:r>
            <a:r>
              <a:rPr lang="ja-JP" altLang="en-US" sz="1200" dirty="0" smtClean="0"/>
              <a:t>」の </a:t>
            </a:r>
            <a:r>
              <a:rPr lang="en-US" altLang="ja-JP" sz="1200" dirty="0" smtClean="0"/>
              <a:t>DB </a:t>
            </a:r>
            <a:r>
              <a:rPr lang="ja-JP" altLang="en-US" sz="1200" dirty="0" smtClean="0"/>
              <a:t>接続文字列のサンプルとして </a:t>
            </a:r>
            <a:r>
              <a:rPr lang="en-US" altLang="ja-JP" sz="1200" dirty="0" smtClean="0"/>
              <a:t>IPv4 </a:t>
            </a:r>
            <a:r>
              <a:rPr lang="ja-JP" altLang="en-US" sz="1200" dirty="0" smtClean="0"/>
              <a:t>アドレスを指定していた部分について、代わりに </a:t>
            </a:r>
            <a:r>
              <a:rPr lang="en-US" altLang="ja-JP" sz="1200" dirty="0" smtClean="0"/>
              <a:t>DNS </a:t>
            </a:r>
            <a:r>
              <a:rPr lang="ja-JP" altLang="en-US" sz="1200" dirty="0"/>
              <a:t>名を指定することも可能で</a:t>
            </a:r>
            <a:r>
              <a:rPr lang="ja-JP" altLang="en-US" sz="1200" dirty="0" smtClean="0"/>
              <a:t>ある。</a:t>
            </a:r>
            <a:endParaRPr lang="en-US" altLang="ja-JP" sz="1200" dirty="0" smtClean="0"/>
          </a:p>
          <a:p>
            <a:pPr lvl="1"/>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8-9. IP </a:t>
            </a:r>
            <a:r>
              <a:rPr kumimoji="1" lang="ja-JP" altLang="en-US" sz="3200" dirty="0" smtClean="0"/>
              <a:t>アドレスの代わりに </a:t>
            </a:r>
            <a:r>
              <a:rPr lang="en-US" altLang="ja-JP" sz="3200" dirty="0" smtClean="0"/>
              <a:t>DNS FQDN </a:t>
            </a:r>
            <a:r>
              <a:rPr lang="ja-JP" altLang="en-US" sz="3200" dirty="0" smtClean="0"/>
              <a:t>を指定する方法</a:t>
            </a:r>
            <a:endParaRPr kumimoji="1" lang="ja-JP" altLang="en-US" sz="3200" dirty="0"/>
          </a:p>
        </p:txBody>
      </p:sp>
      <p:sp>
        <p:nvSpPr>
          <p:cNvPr id="5" name="テキスト ボックス 4"/>
          <p:cNvSpPr txBox="1"/>
          <p:nvPr/>
        </p:nvSpPr>
        <p:spPr>
          <a:xfrm>
            <a:off x="2979683" y="5571520"/>
            <a:ext cx="8071943" cy="784830"/>
          </a:xfrm>
          <a:prstGeom prst="rect">
            <a:avLst/>
          </a:prstGeom>
          <a:solidFill>
            <a:srgbClr val="FFFFCC"/>
          </a:solidFill>
          <a:ln>
            <a:solidFill>
              <a:schemeClr val="tx1"/>
            </a:solidFill>
          </a:ln>
        </p:spPr>
        <p:txBody>
          <a:bodyPr wrap="square" rtlCol="0">
            <a:spAutoFit/>
          </a:bodyPr>
          <a:lstStyle/>
          <a:p>
            <a:r>
              <a:rPr lang="en-US" altLang="ja-JP" sz="900" dirty="0" smtClean="0">
                <a:latin typeface="Consolas" panose="020B0609020204030204" pitchFamily="49" charset="0"/>
              </a:rPr>
              <a:t>(…</a:t>
            </a:r>
            <a:r>
              <a:rPr lang="ja-JP" altLang="en-US" sz="900" dirty="0" smtClean="0">
                <a:latin typeface="Consolas" panose="020B0609020204030204" pitchFamily="49" charset="0"/>
              </a:rPr>
              <a:t>略</a:t>
            </a:r>
            <a:r>
              <a:rPr lang="en-US" altLang="ja-JP" sz="900" dirty="0" smtClean="0">
                <a:latin typeface="Consolas" panose="020B0609020204030204" pitchFamily="49" charset="0"/>
              </a:rPr>
              <a:t>)</a:t>
            </a:r>
          </a:p>
          <a:p>
            <a:r>
              <a:rPr lang="en-US" altLang="ja-JP" sz="900" dirty="0" smtClean="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smtClean="0">
                <a:latin typeface="Consolas" panose="020B0609020204030204" pitchFamily="49" charset="0"/>
              </a:rPr>
              <a:t>=********;",</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smtClean="0">
                <a:latin typeface="Consolas" panose="020B0609020204030204" pitchFamily="49" charset="0"/>
              </a:rPr>
              <a:t>=********;" }</a:t>
            </a:r>
            <a:endParaRPr kumimoji="1" lang="ja-JP" altLang="en-US" sz="900" dirty="0">
              <a:latin typeface="Consolas" panose="020B0609020204030204" pitchFamily="49" charset="0"/>
            </a:endParaRPr>
          </a:p>
        </p:txBody>
      </p:sp>
    </p:spTree>
    <p:extLst>
      <p:ext uri="{BB962C8B-B14F-4D97-AF65-F5344CB8AC3E}">
        <p14:creationId xmlns:p14="http://schemas.microsoft.com/office/powerpoint/2010/main" val="8061712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smtClean="0"/>
              <a:t>本中継システムの動作で不具合がある </a:t>
            </a:r>
            <a:r>
              <a:rPr kumimoji="1" lang="en-US" altLang="ja-JP" sz="1600" dirty="0" smtClean="0"/>
              <a:t>(</a:t>
            </a:r>
            <a:r>
              <a:rPr kumimoji="1" lang="ja-JP" altLang="en-US" sz="1600" dirty="0" smtClean="0"/>
              <a:t>例</a:t>
            </a:r>
            <a:r>
              <a:rPr kumimoji="1" lang="en-US" altLang="ja-JP" sz="1600" dirty="0" smtClean="0"/>
              <a:t>:</a:t>
            </a:r>
            <a:r>
              <a:rPr kumimoji="1" lang="ja-JP" altLang="en-US" sz="1600" dirty="0" smtClean="0"/>
              <a:t> ユーザーの画面でエラーメッセージが表示された、一部のコントローラから一部の中継ゲートウェイの登録が見えない</a:t>
            </a:r>
            <a:r>
              <a:rPr lang="ja-JP" altLang="en-US" sz="1600" dirty="0"/>
              <a:t> </a:t>
            </a:r>
            <a:r>
              <a:rPr lang="ja-JP" altLang="en-US" sz="1600" dirty="0" smtClean="0"/>
              <a:t>等</a:t>
            </a:r>
            <a:r>
              <a:rPr lang="en-US" altLang="ja-JP" sz="1600" dirty="0" smtClean="0"/>
              <a:t>) </a:t>
            </a:r>
            <a:r>
              <a:rPr lang="ja-JP" altLang="en-US" sz="1600" dirty="0" smtClean="0"/>
              <a:t>場合は、コントローラのログを確認する。</a:t>
            </a:r>
            <a:endParaRPr lang="en-US" altLang="ja-JP" sz="1600" dirty="0" smtClean="0"/>
          </a:p>
          <a:p>
            <a:r>
              <a:rPr kumimoji="1" lang="ja-JP" altLang="en-US" sz="1600" dirty="0" smtClean="0"/>
              <a:t>ログは、内容ごとにディレクトリに分類されるが、一般的に、エラーが発生している場合は「</a:t>
            </a:r>
            <a:r>
              <a:rPr kumimoji="1" lang="en-US" altLang="ja-JP" sz="1600" dirty="0" smtClean="0"/>
              <a:t>Error/</a:t>
            </a:r>
            <a:r>
              <a:rPr kumimoji="1" lang="ja-JP" altLang="en-US" sz="1600" dirty="0" smtClean="0"/>
              <a:t>」ディレクトリのログファイルにエラーの原因が自然言語で表示される。したがって、不具合時は、まず、「</a:t>
            </a:r>
            <a:r>
              <a:rPr kumimoji="1" lang="en-US" altLang="ja-JP" sz="1600" dirty="0" smtClean="0"/>
              <a:t>Error/</a:t>
            </a:r>
            <a:r>
              <a:rPr kumimoji="1" lang="ja-JP" altLang="en-US" sz="1600" dirty="0" smtClean="0"/>
              <a:t>」ディレクトリを確認する。</a:t>
            </a:r>
            <a:endParaRPr kumimoji="1" lang="en-US" altLang="ja-JP" sz="1600" dirty="0" smtClean="0"/>
          </a:p>
          <a:p>
            <a:r>
              <a:rPr lang="ja-JP" altLang="en-US" sz="1600" dirty="0"/>
              <a:t>コントローラのログの確認は、コントローラが正常に稼働している場合は</a:t>
            </a:r>
            <a:r>
              <a:rPr lang="ja-JP" altLang="en-US" sz="1600" dirty="0" smtClean="0"/>
              <a:t>、「</a:t>
            </a:r>
            <a:r>
              <a:rPr lang="ja-JP" altLang="en-US" sz="1600" dirty="0"/>
              <a:t>システム管理者用 仮想ファイルブラウザ」から快適</a:t>
            </a:r>
            <a:r>
              <a:rPr lang="ja-JP" altLang="en-US" sz="1600" dirty="0" smtClean="0"/>
              <a:t>に実施できる</a:t>
            </a:r>
            <a:r>
              <a:rPr lang="ja-JP" altLang="en-US" sz="1600" dirty="0"/>
              <a:t>。</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8-10. </a:t>
            </a:r>
            <a:r>
              <a:rPr lang="ja-JP" altLang="en-US" dirty="0" smtClean="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smtClean="0"/>
              <a:t>テキストファイルでエラーログが確認できる。</a:t>
            </a:r>
            <a:endParaRPr kumimoji="1" lang="ja-JP" altLang="en-US" dirty="0"/>
          </a:p>
        </p:txBody>
      </p:sp>
    </p:spTree>
    <p:extLst>
      <p:ext uri="{BB962C8B-B14F-4D97-AF65-F5344CB8AC3E}">
        <p14:creationId xmlns:p14="http://schemas.microsoft.com/office/powerpoint/2010/main" val="111098042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smtClean="0"/>
              <a:t>「</a:t>
            </a:r>
            <a:r>
              <a:rPr kumimoji="1" lang="en-US" altLang="ja-JP" dirty="0" smtClean="0"/>
              <a:t>Log/</a:t>
            </a:r>
            <a:r>
              <a:rPr kumimoji="1" lang="ja-JP" altLang="en-US" dirty="0" smtClean="0"/>
              <a:t>」ディレクトリ内に保存されるログの一覧は以下のとおりである。</a:t>
            </a:r>
          </a:p>
          <a:p>
            <a:pPr lvl="1">
              <a:lnSpc>
                <a:spcPct val="120000"/>
              </a:lnSpc>
            </a:pPr>
            <a:r>
              <a:rPr lang="en-US" altLang="ja-JP" dirty="0" smtClean="0"/>
              <a:t>Access/</a:t>
            </a:r>
          </a:p>
          <a:p>
            <a:pPr lvl="2">
              <a:lnSpc>
                <a:spcPct val="120000"/>
              </a:lnSpc>
            </a:pPr>
            <a:r>
              <a:rPr lang="ja-JP" altLang="en-US" dirty="0" smtClean="0"/>
              <a:t>コントローラは </a:t>
            </a:r>
            <a:r>
              <a:rPr lang="en-US" altLang="ja-JP" dirty="0" smtClean="0"/>
              <a:t>Web </a:t>
            </a:r>
            <a:r>
              <a:rPr lang="ja-JP" altLang="en-US" dirty="0" smtClean="0"/>
              <a:t>サーバーとして動作しているが、コントローラ宛の </a:t>
            </a:r>
            <a:r>
              <a:rPr lang="en-US" altLang="ja-JP" dirty="0" smtClean="0"/>
              <a:t>Web </a:t>
            </a:r>
            <a:r>
              <a:rPr lang="ja-JP" altLang="en-US" dirty="0" smtClean="0"/>
              <a:t>リクエストが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WebServerLogData</a:t>
            </a:r>
            <a:r>
              <a:rPr lang="en-US" altLang="ja-JP" dirty="0" smtClean="0"/>
              <a:t>“ </a:t>
            </a:r>
            <a:r>
              <a:rPr lang="ja-JP" altLang="en-US" dirty="0" smtClean="0"/>
              <a:t>の行</a:t>
            </a:r>
            <a:r>
              <a:rPr lang="en-US" altLang="ja-JP" dirty="0" smtClean="0"/>
              <a:t>)</a:t>
            </a:r>
            <a:endParaRPr lang="ja-JP" altLang="en-US" dirty="0" smtClean="0"/>
          </a:p>
          <a:p>
            <a:pPr lvl="2">
              <a:lnSpc>
                <a:spcPct val="120000"/>
              </a:lnSpc>
            </a:pPr>
            <a:r>
              <a:rPr lang="ja-JP" altLang="en-US" dirty="0" smtClean="0"/>
              <a:t>また、コントローラが中継ゲートウェイ、シン・テレワークシステムのサーバーまたはクライアントから受け取ったリクエストの内容とレスポンスの結果が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WpcResult</a:t>
            </a:r>
            <a:r>
              <a:rPr lang="en-US" altLang="ja-JP" dirty="0" smtClean="0"/>
              <a:t>“ </a:t>
            </a:r>
            <a:r>
              <a:rPr lang="ja-JP" altLang="en-US" dirty="0" smtClean="0"/>
              <a:t>の行</a:t>
            </a:r>
            <a:r>
              <a:rPr lang="en-US" altLang="ja-JP" dirty="0" smtClean="0"/>
              <a:t>)</a:t>
            </a:r>
          </a:p>
          <a:p>
            <a:pPr lvl="1">
              <a:lnSpc>
                <a:spcPct val="120000"/>
              </a:lnSpc>
            </a:pPr>
            <a:r>
              <a:rPr kumimoji="1" lang="en-US" altLang="ja-JP" dirty="0" smtClean="0"/>
              <a:t>Data/</a:t>
            </a:r>
          </a:p>
          <a:p>
            <a:pPr lvl="2">
              <a:lnSpc>
                <a:spcPct val="120000"/>
              </a:lnSpc>
            </a:pPr>
            <a:r>
              <a:rPr kumimoji="1" lang="ja-JP" altLang="en-US" dirty="0" smtClean="0"/>
              <a:t>コントローラの動作の健康状態を示す統計情報が約 </a:t>
            </a:r>
            <a:r>
              <a:rPr kumimoji="1" lang="en-US" altLang="ja-JP" dirty="0" smtClean="0"/>
              <a:t>10 </a:t>
            </a:r>
            <a:r>
              <a:rPr kumimoji="1" lang="ja-JP" altLang="en-US" dirty="0" smtClean="0"/>
              <a:t>分おきに保存される。</a:t>
            </a:r>
            <a:endParaRPr kumimoji="1" lang="en-US" altLang="ja-JP" dirty="0" smtClean="0"/>
          </a:p>
          <a:p>
            <a:pPr lvl="1">
              <a:lnSpc>
                <a:spcPct val="120000"/>
              </a:lnSpc>
            </a:pPr>
            <a:r>
              <a:rPr lang="en-US" altLang="ja-JP" dirty="0" smtClean="0"/>
              <a:t>Debug/</a:t>
            </a:r>
          </a:p>
          <a:p>
            <a:pPr lvl="2">
              <a:lnSpc>
                <a:spcPct val="120000"/>
              </a:lnSpc>
            </a:pPr>
            <a:r>
              <a:rPr lang="ja-JP" altLang="en-US" dirty="0" smtClean="0"/>
              <a:t>コントローラ内部の動作を示すデバッグ情報が</a:t>
            </a:r>
            <a:r>
              <a:rPr lang="ja-JP" altLang="en-US" dirty="0"/>
              <a:t>保存</a:t>
            </a:r>
            <a:r>
              <a:rPr lang="ja-JP" altLang="en-US" dirty="0" smtClean="0"/>
              <a:t>される。</a:t>
            </a:r>
            <a:endParaRPr lang="en-US" altLang="ja-JP" dirty="0" smtClean="0"/>
          </a:p>
          <a:p>
            <a:pPr lvl="1">
              <a:lnSpc>
                <a:spcPct val="120000"/>
              </a:lnSpc>
            </a:pPr>
            <a:r>
              <a:rPr kumimoji="1" lang="en-US" altLang="ja-JP" dirty="0" smtClean="0"/>
              <a:t>Error/</a:t>
            </a:r>
          </a:p>
          <a:p>
            <a:pPr lvl="2">
              <a:lnSpc>
                <a:spcPct val="120000"/>
              </a:lnSpc>
            </a:pPr>
            <a:r>
              <a:rPr kumimoji="1" lang="ja-JP" altLang="en-US" dirty="0" smtClean="0"/>
              <a:t>エラーが発生したとき、そのエラーの内容が</a:t>
            </a:r>
            <a:r>
              <a:rPr lang="ja-JP" altLang="en-US" dirty="0"/>
              <a:t>保存</a:t>
            </a:r>
            <a:r>
              <a:rPr kumimoji="1" lang="ja-JP" altLang="en-US" dirty="0" smtClean="0"/>
              <a:t>される。</a:t>
            </a:r>
            <a:endParaRPr kumimoji="1" lang="en-US" altLang="ja-JP" dirty="0" smtClean="0"/>
          </a:p>
          <a:p>
            <a:pPr lvl="1">
              <a:lnSpc>
                <a:spcPct val="120000"/>
              </a:lnSpc>
            </a:pPr>
            <a:r>
              <a:rPr lang="en-US" altLang="ja-JP" dirty="0" smtClean="0"/>
              <a:t>Info/</a:t>
            </a:r>
          </a:p>
          <a:p>
            <a:pPr lvl="2">
              <a:lnSpc>
                <a:spcPct val="120000"/>
              </a:lnSpc>
            </a:pPr>
            <a:r>
              <a:rPr lang="en-US" altLang="ja-JP" dirty="0" smtClean="0"/>
              <a:t>Error/ </a:t>
            </a:r>
            <a:r>
              <a:rPr lang="ja-JP" altLang="en-US" dirty="0" smtClean="0"/>
              <a:t>の内容に加えて、参考になる情報が</a:t>
            </a:r>
            <a:r>
              <a:rPr lang="ja-JP" altLang="en-US" dirty="0"/>
              <a:t>保存</a:t>
            </a:r>
            <a:r>
              <a:rPr lang="ja-JP" altLang="en-US" dirty="0" smtClean="0"/>
              <a:t>される。</a:t>
            </a:r>
            <a:r>
              <a:rPr lang="en-US" altLang="ja-JP" dirty="0" smtClean="0"/>
              <a:t>(</a:t>
            </a:r>
            <a:r>
              <a:rPr lang="ja-JP" altLang="en-US" dirty="0" smtClean="0"/>
              <a:t>ほとんど </a:t>
            </a:r>
            <a:r>
              <a:rPr lang="en-US" altLang="ja-JP" dirty="0" smtClean="0"/>
              <a:t>Error/ </a:t>
            </a:r>
            <a:r>
              <a:rPr lang="ja-JP" altLang="en-US" dirty="0" smtClean="0"/>
              <a:t>と変わらない</a:t>
            </a:r>
            <a:r>
              <a:rPr lang="en-US" altLang="ja-JP" dirty="0" smtClean="0"/>
              <a:t>)</a:t>
            </a:r>
          </a:p>
          <a:p>
            <a:pPr lvl="1">
              <a:lnSpc>
                <a:spcPct val="120000"/>
              </a:lnSpc>
            </a:pPr>
            <a:r>
              <a:rPr kumimoji="1" lang="en-US" altLang="ja-JP" dirty="0" smtClean="0"/>
              <a:t>Socket/</a:t>
            </a:r>
          </a:p>
          <a:p>
            <a:pPr lvl="2">
              <a:lnSpc>
                <a:spcPct val="120000"/>
              </a:lnSpc>
            </a:pPr>
            <a:r>
              <a:rPr kumimoji="1" lang="ja-JP" altLang="en-US" dirty="0" smtClean="0"/>
              <a:t>コントローラ内部でソケット通信 </a:t>
            </a:r>
            <a:r>
              <a:rPr kumimoji="1" lang="en-US" altLang="ja-JP" dirty="0" smtClean="0"/>
              <a:t>(Web </a:t>
            </a:r>
            <a:r>
              <a:rPr kumimoji="1" lang="ja-JP" altLang="en-US" dirty="0" smtClean="0"/>
              <a:t>サーバー以外</a:t>
            </a:r>
            <a:r>
              <a:rPr kumimoji="1" lang="en-US" altLang="ja-JP" dirty="0" smtClean="0"/>
              <a:t>) </a:t>
            </a:r>
            <a:r>
              <a:rPr kumimoji="1" lang="ja-JP" altLang="en-US" dirty="0" smtClean="0"/>
              <a:t>を利用することがある。その際のソケット通信の接続 </a:t>
            </a:r>
            <a:r>
              <a:rPr kumimoji="1" lang="en-US" altLang="ja-JP" dirty="0" smtClean="0"/>
              <a:t>/ </a:t>
            </a:r>
            <a:r>
              <a:rPr kumimoji="1" lang="ja-JP" altLang="en-US" dirty="0" smtClean="0"/>
              <a:t>切断の記録が保存される。</a:t>
            </a:r>
            <a:endParaRPr kumimoji="1" lang="en-US" altLang="ja-JP" dirty="0" smtClean="0"/>
          </a:p>
          <a:p>
            <a:pPr lvl="1">
              <a:lnSpc>
                <a:spcPct val="120000"/>
              </a:lnSpc>
            </a:pPr>
            <a:r>
              <a:rPr lang="en-US" altLang="ja-JP" dirty="0" smtClean="0"/>
              <a:t>Stat/</a:t>
            </a:r>
          </a:p>
          <a:p>
            <a:pPr lvl="2">
              <a:lnSpc>
                <a:spcPct val="120000"/>
              </a:lnSpc>
            </a:pPr>
            <a:r>
              <a:rPr kumimoji="1" lang="ja-JP" altLang="en-US" dirty="0" smtClean="0"/>
              <a:t>コントローラの内部ランタイム状態が </a:t>
            </a:r>
            <a:r>
              <a:rPr kumimoji="1" lang="en-US" altLang="ja-JP" dirty="0" smtClean="0"/>
              <a:t>1 </a:t>
            </a:r>
            <a:r>
              <a:rPr kumimoji="1" lang="ja-JP" altLang="en-US" dirty="0" smtClean="0"/>
              <a:t>秒に </a:t>
            </a:r>
            <a:r>
              <a:rPr kumimoji="1" lang="en-US" altLang="ja-JP" dirty="0" smtClean="0"/>
              <a:t>1 </a:t>
            </a:r>
            <a:r>
              <a:rPr kumimoji="1" lang="ja-JP" altLang="en-US" dirty="0" smtClean="0"/>
              <a:t>回保存される。</a:t>
            </a:r>
            <a:endParaRPr kumimoji="1" lang="en-US" altLang="ja-JP" dirty="0" smtClean="0"/>
          </a:p>
          <a:p>
            <a:pPr lvl="3">
              <a:lnSpc>
                <a:spcPct val="120000"/>
              </a:lnSpc>
            </a:pPr>
            <a:r>
              <a:rPr lang="en-US" altLang="ja-JP" dirty="0" smtClean="0"/>
              <a:t>Task: CPU </a:t>
            </a:r>
            <a:r>
              <a:rPr lang="ja-JP" altLang="en-US" dirty="0" smtClean="0"/>
              <a:t>消費中の非同期タスク数、</a:t>
            </a:r>
            <a:r>
              <a:rPr lang="en-US" altLang="ja-JP" dirty="0" smtClean="0"/>
              <a:t>D: </a:t>
            </a:r>
            <a:r>
              <a:rPr lang="ja-JP" altLang="en-US" dirty="0" smtClean="0"/>
              <a:t>他のタスクを待機している非同期タスク数、</a:t>
            </a:r>
            <a:r>
              <a:rPr lang="en-US" altLang="ja-JP" dirty="0" smtClean="0"/>
              <a:t>Q: </a:t>
            </a:r>
            <a:r>
              <a:rPr lang="ja-JP" altLang="en-US" dirty="0" smtClean="0"/>
              <a:t>タイマー待ち状態の非同期タスク数、</a:t>
            </a:r>
            <a:r>
              <a:rPr lang="en-US" altLang="ja-JP" dirty="0" smtClean="0"/>
              <a:t>S: </a:t>
            </a:r>
            <a:r>
              <a:rPr lang="ja-JP" altLang="en-US" dirty="0" smtClean="0"/>
              <a:t>ソケット数 </a:t>
            </a:r>
            <a:r>
              <a:rPr lang="en-US" altLang="ja-JP" dirty="0" smtClean="0"/>
              <a:t>(Web </a:t>
            </a:r>
            <a:r>
              <a:rPr lang="ja-JP" altLang="en-US" dirty="0" smtClean="0"/>
              <a:t>サーバーをのぞく</a:t>
            </a:r>
            <a:r>
              <a:rPr lang="en-US" altLang="ja-JP" dirty="0" smtClean="0"/>
              <a:t>)</a:t>
            </a:r>
            <a:r>
              <a:rPr lang="ja-JP" altLang="en-US" dirty="0" err="1" smtClean="0"/>
              <a:t>、</a:t>
            </a:r>
            <a:r>
              <a:rPr lang="en-US" altLang="ja-JP" dirty="0" err="1" smtClean="0"/>
              <a:t>Obj</a:t>
            </a:r>
            <a:r>
              <a:rPr lang="en-US" altLang="ja-JP" dirty="0" smtClean="0"/>
              <a:t>: </a:t>
            </a:r>
            <a:r>
              <a:rPr lang="ja-JP" altLang="en-US" dirty="0" smtClean="0"/>
              <a:t>メモリ内でリーク管理しているオブジェクト数、</a:t>
            </a:r>
            <a:r>
              <a:rPr lang="en-US" altLang="ja-JP" dirty="0" smtClean="0"/>
              <a:t>IO: I/O </a:t>
            </a:r>
            <a:r>
              <a:rPr lang="ja-JP" altLang="en-US" dirty="0" smtClean="0"/>
              <a:t>完了ポート処理数、</a:t>
            </a:r>
            <a:r>
              <a:rPr lang="en-US" altLang="ja-JP" dirty="0" err="1" smtClean="0"/>
              <a:t>Cpu</a:t>
            </a:r>
            <a:r>
              <a:rPr lang="en-US" altLang="ja-JP" dirty="0" smtClean="0"/>
              <a:t>: CPU </a:t>
            </a:r>
            <a:r>
              <a:rPr lang="ja-JP" altLang="en-US" dirty="0" smtClean="0"/>
              <a:t>使用率 </a:t>
            </a:r>
            <a:r>
              <a:rPr lang="en-US" altLang="ja-JP" dirty="0" smtClean="0"/>
              <a:t>(1 </a:t>
            </a:r>
            <a:r>
              <a:rPr lang="ja-JP" altLang="en-US" dirty="0" smtClean="0"/>
              <a:t>コアで </a:t>
            </a:r>
            <a:r>
              <a:rPr lang="en-US" altLang="ja-JP" dirty="0" smtClean="0"/>
              <a:t>100%)</a:t>
            </a:r>
            <a:r>
              <a:rPr lang="ja-JP" altLang="en-US" dirty="0" err="1" smtClean="0"/>
              <a:t>、</a:t>
            </a:r>
            <a:r>
              <a:rPr lang="en-US" altLang="ja-JP" dirty="0" smtClean="0"/>
              <a:t>Mem: </a:t>
            </a:r>
            <a:r>
              <a:rPr lang="ja-JP" altLang="en-US" dirty="0" smtClean="0"/>
              <a:t>マネージドメモリ消費量 </a:t>
            </a:r>
            <a:r>
              <a:rPr lang="en-US" altLang="ja-JP" dirty="0" smtClean="0"/>
              <a:t>(KB)</a:t>
            </a:r>
            <a:r>
              <a:rPr lang="ja-JP" altLang="en-US" dirty="0" err="1" smtClean="0"/>
              <a:t>、</a:t>
            </a:r>
            <a:r>
              <a:rPr lang="en-US" altLang="ja-JP" dirty="0" err="1" smtClean="0"/>
              <a:t>Gc</a:t>
            </a:r>
            <a:r>
              <a:rPr lang="en-US" altLang="ja-JP" dirty="0" smtClean="0"/>
              <a:t>/Gc0/Gc1/Gc2: </a:t>
            </a:r>
            <a:r>
              <a:rPr lang="ja-JP" altLang="en-US" dirty="0" smtClean="0"/>
              <a:t>ガベージコレクションの世代毎の発生回数、</a:t>
            </a:r>
            <a:r>
              <a:rPr lang="en-US" altLang="ja-JP" dirty="0" smtClean="0"/>
              <a:t>Task2: </a:t>
            </a:r>
            <a:r>
              <a:rPr lang="ja-JP" altLang="en-US" dirty="0" smtClean="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8-11 </a:t>
            </a:r>
            <a:r>
              <a:rPr kumimoji="1" lang="ja-JP" altLang="en-US" dirty="0" smtClean="0"/>
              <a:t>コントローラのログの一覧</a:t>
            </a:r>
            <a:endParaRPr kumimoji="1" lang="ja-JP" altLang="en-US" dirty="0"/>
          </a:p>
        </p:txBody>
      </p:sp>
    </p:spTree>
    <p:extLst>
      <p:ext uri="{BB962C8B-B14F-4D97-AF65-F5344CB8AC3E}">
        <p14:creationId xmlns:p14="http://schemas.microsoft.com/office/powerpoint/2010/main" val="32041176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サービスを本格的に運用する場合、コントローラのログは、一定期間アーカイブして保存しておくことが推奨される。</a:t>
            </a:r>
            <a:endParaRPr kumimoji="1" lang="en-US" altLang="ja-JP" sz="2000" dirty="0" smtClean="0"/>
          </a:p>
          <a:p>
            <a:pPr lvl="1"/>
            <a:r>
              <a:rPr kumimoji="1" lang="ja-JP" altLang="en-US" sz="1800" dirty="0" smtClean="0"/>
              <a:t>アクセスログおよびエラーログが含まれているため、ユーザーからのサポート依頼に対応することができる。</a:t>
            </a:r>
            <a:endParaRPr kumimoji="1" lang="en-US" altLang="ja-JP" sz="1800" dirty="0" smtClean="0"/>
          </a:p>
          <a:p>
            <a:pPr lvl="1"/>
            <a:r>
              <a:rPr kumimoji="1" lang="ja-JP" altLang="en-US" sz="1800" dirty="0" smtClean="0"/>
              <a:t>その他、何らかの理由でアクセスログが必要となった場合に利用できる。</a:t>
            </a:r>
            <a:endParaRPr kumimoji="1" lang="en-US" altLang="ja-JP" sz="1800" dirty="0" smtClean="0"/>
          </a:p>
          <a:p>
            <a:r>
              <a:rPr kumimoji="1" lang="ja-JP" altLang="en-US" sz="2200" dirty="0" smtClean="0"/>
              <a:t>ログファイルのバックアップや一元管理方法</a:t>
            </a:r>
            <a:endParaRPr kumimoji="1" lang="en-US" altLang="ja-JP" sz="2200" dirty="0" smtClean="0"/>
          </a:p>
          <a:p>
            <a:pPr lvl="1"/>
            <a:r>
              <a:rPr kumimoji="1" lang="ja-JP" altLang="en-US" sz="1800" dirty="0" smtClean="0"/>
              <a:t>すべてのログファイルは、テキスト形式であるため、管理者の好みの任意のツールを用いてバックアップしたり、一元管理したりすることができる。</a:t>
            </a:r>
            <a:endParaRPr kumimoji="1" lang="en-US" altLang="ja-JP" sz="1800" dirty="0" smtClean="0"/>
          </a:p>
          <a:p>
            <a:pPr lvl="1"/>
            <a:r>
              <a:rPr kumimoji="1" lang="ja-JP" altLang="en-US" sz="1800" dirty="0" smtClean="0"/>
              <a:t>テキストファイルであるため、アーカイブのために、圧縮がきわめて有効である。</a:t>
            </a:r>
            <a:endParaRPr kumimoji="1" lang="en-US" altLang="ja-JP" sz="1800" dirty="0" smtClean="0"/>
          </a:p>
          <a:p>
            <a:r>
              <a:rPr kumimoji="1" lang="ja-JP" altLang="en-US" sz="2000" dirty="0" smtClean="0"/>
              <a:t>古いログファイルをローテーション </a:t>
            </a:r>
            <a:r>
              <a:rPr kumimoji="1" lang="en-US" altLang="ja-JP" sz="2000" dirty="0" smtClean="0"/>
              <a:t>(</a:t>
            </a:r>
            <a:r>
              <a:rPr kumimoji="1" lang="ja-JP" altLang="en-US" sz="2000" dirty="0" smtClean="0"/>
              <a:t>消去</a:t>
            </a:r>
            <a:r>
              <a:rPr kumimoji="1" lang="en-US" altLang="ja-JP" sz="2000" dirty="0" smtClean="0"/>
              <a:t>) </a:t>
            </a:r>
            <a:r>
              <a:rPr kumimoji="1" lang="ja-JP" altLang="en-US" sz="2000" dirty="0" smtClean="0"/>
              <a:t>する容量のしきい値の変更方法</a:t>
            </a:r>
            <a:endParaRPr kumimoji="1" lang="en-US" altLang="ja-JP" sz="2000" dirty="0" smtClean="0"/>
          </a:p>
          <a:p>
            <a:pPr lvl="1"/>
            <a:r>
              <a:rPr kumimoji="1" lang="ja-JP" altLang="en-US" sz="1600" dirty="0" smtClean="0"/>
              <a:t>コントローラのログは、デフォルトで、サブディレクトリごとに、</a:t>
            </a:r>
            <a:r>
              <a:rPr kumimoji="1" lang="en-US" altLang="ja-JP" sz="1600" dirty="0" smtClean="0"/>
              <a:t>4GB </a:t>
            </a:r>
            <a:r>
              <a:rPr kumimoji="1" lang="ja-JP" altLang="en-US" sz="1600" dirty="0" smtClean="0"/>
              <a:t>を超えるまで順次記録される。サブディレクトリ内のログファイルの合計容量が</a:t>
            </a:r>
            <a:r>
              <a:rPr lang="en-US" altLang="ja-JP" sz="1600" dirty="0"/>
              <a:t> </a:t>
            </a:r>
            <a:r>
              <a:rPr lang="en-US" altLang="ja-JP" sz="1600" dirty="0" smtClean="0"/>
              <a:t>4GB </a:t>
            </a:r>
            <a:r>
              <a:rPr lang="ja-JP" altLang="en-US" sz="1600" dirty="0" smtClean="0"/>
              <a:t>を超えた場合は、古いファイルから順に削除される。</a:t>
            </a:r>
            <a:endParaRPr lang="en-US" altLang="ja-JP" sz="1600" dirty="0" smtClean="0"/>
          </a:p>
          <a:p>
            <a:pPr lvl="1"/>
            <a:r>
              <a:rPr kumimoji="1" lang="ja-JP" altLang="en-US" sz="1600" dirty="0" smtClean="0"/>
              <a:t>この「</a:t>
            </a:r>
            <a:r>
              <a:rPr kumimoji="1" lang="en-US" altLang="ja-JP" sz="1600" dirty="0" smtClean="0"/>
              <a:t>4GB</a:t>
            </a:r>
            <a:r>
              <a:rPr kumimoji="1" lang="ja-JP" altLang="en-US" sz="1600" dirty="0" smtClean="0"/>
              <a:t>」のしきい値を変更したい場合は、コントローラの</a:t>
            </a:r>
            <a:r>
              <a:rPr kumimoji="1" lang="en-US" altLang="ja-JP" sz="1600" dirty="0" smtClean="0"/>
              <a:t/>
            </a:r>
            <a:br>
              <a:rPr kumimoji="1" lang="en-US" altLang="ja-JP" sz="1600" dirty="0" smtClean="0"/>
            </a:br>
            <a:r>
              <a:rPr kumimoji="1" lang="ja-JP" altLang="en-US" sz="1600" dirty="0" smtClean="0">
                <a:solidFill>
                  <a:srgbClr val="0000FF"/>
                </a:solidFill>
              </a:rPr>
              <a:t>「</a:t>
            </a:r>
            <a:r>
              <a:rPr lang="en-US" altLang="ja-JP" sz="1600" dirty="0" smtClean="0">
                <a:solidFill>
                  <a:srgbClr val="0000FF"/>
                </a:solidFill>
              </a:rPr>
              <a:t>IPA-DN-</a:t>
            </a:r>
            <a:r>
              <a:rPr lang="en-US" altLang="ja-JP" sz="1600" dirty="0" err="1" smtClean="0">
                <a:solidFill>
                  <a:srgbClr val="0000FF"/>
                </a:solidFill>
              </a:rPr>
              <a:t>ThinController</a:t>
            </a:r>
            <a:r>
              <a:rPr lang="en-US" altLang="ja-JP" sz="1600" dirty="0" smtClean="0">
                <a:solidFill>
                  <a:srgbClr val="0000FF"/>
                </a:solidFill>
              </a:rPr>
              <a:t>-Private/</a:t>
            </a:r>
            <a:r>
              <a:rPr lang="en-US" altLang="ja-JP" sz="1600" dirty="0" err="1" smtClean="0">
                <a:solidFill>
                  <a:srgbClr val="0000FF"/>
                </a:solidFill>
              </a:rPr>
              <a:t>ThinControllerApp</a:t>
            </a:r>
            <a:r>
              <a:rPr lang="en-US" altLang="ja-JP" sz="1600" dirty="0" smtClean="0">
                <a:solidFill>
                  <a:srgbClr val="0000FF"/>
                </a:solidFill>
              </a:rPr>
              <a:t>/</a:t>
            </a:r>
            <a:r>
              <a:rPr lang="en-US" altLang="ja-JP" sz="1600" dirty="0" err="1" smtClean="0">
                <a:solidFill>
                  <a:srgbClr val="0000FF"/>
                </a:solidFill>
              </a:rPr>
              <a:t>Program.cs</a:t>
            </a:r>
            <a:r>
              <a:rPr lang="ja-JP" altLang="en-US" sz="1600" dirty="0" smtClean="0">
                <a:solidFill>
                  <a:srgbClr val="0000FF"/>
                </a:solidFill>
              </a:rPr>
              <a:t>」</a:t>
            </a:r>
            <a:r>
              <a:rPr lang="en-US" altLang="ja-JP" sz="1600" dirty="0" smtClean="0"/>
              <a:t/>
            </a:r>
            <a:br>
              <a:rPr lang="en-US" altLang="ja-JP" sz="1600" dirty="0" smtClean="0"/>
            </a:br>
            <a:r>
              <a:rPr lang="ja-JP" altLang="en-US" sz="1600" dirty="0" smtClean="0"/>
              <a:t>の</a:t>
            </a:r>
            <a:br>
              <a:rPr lang="ja-JP" altLang="en-US" sz="1600" dirty="0" smtClean="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a:t>
            </a:r>
            <a:r>
              <a:rPr lang="ja-JP" altLang="en-US" sz="1600" dirty="0" smtClean="0"/>
              <a:t>設定</a:t>
            </a:r>
            <a:r>
              <a:rPr lang="en-US" altLang="ja-JP" sz="1600" dirty="0" smtClean="0"/>
              <a:t/>
            </a:r>
            <a:br>
              <a:rPr lang="en-US" altLang="ja-JP" sz="1600" dirty="0" smtClean="0"/>
            </a:br>
            <a:r>
              <a:rPr lang="en-US" altLang="ja-JP" sz="1600" dirty="0" err="1" smtClean="0">
                <a:solidFill>
                  <a:srgbClr val="0000FF"/>
                </a:solidFill>
              </a:rPr>
              <a:t>CoresConfig.Logger.DefaultAutoDeleteTotalMinSize.Value</a:t>
            </a:r>
            <a:r>
              <a:rPr lang="en-US" altLang="ja-JP" sz="1600" dirty="0" smtClean="0">
                <a:solidFill>
                  <a:srgbClr val="0000FF"/>
                </a:solidFill>
              </a:rPr>
              <a:t> </a:t>
            </a:r>
            <a:r>
              <a:rPr lang="en-US" altLang="ja-JP" sz="1600" dirty="0">
                <a:solidFill>
                  <a:srgbClr val="0000FF"/>
                </a:solidFill>
              </a:rPr>
              <a:t>= 4_000_000_000; // </a:t>
            </a:r>
            <a:r>
              <a:rPr lang="en-US" altLang="ja-JP" sz="1600" dirty="0" smtClean="0">
                <a:solidFill>
                  <a:srgbClr val="0000FF"/>
                </a:solidFill>
              </a:rPr>
              <a:t>4GB</a:t>
            </a:r>
            <a:r>
              <a:rPr lang="en-US" altLang="ja-JP" sz="1600" dirty="0" smtClean="0"/>
              <a:t/>
            </a:r>
            <a:br>
              <a:rPr lang="en-US" altLang="ja-JP" sz="1600" dirty="0" smtClean="0"/>
            </a:br>
            <a:r>
              <a:rPr lang="ja-JP" altLang="en-US" sz="1600" dirty="0" smtClean="0"/>
              <a:t>を変更することで、任意の値に変更できる。たとえば、</a:t>
            </a:r>
            <a:r>
              <a:rPr lang="en-US" altLang="ja-JP" sz="1600" dirty="0" smtClean="0"/>
              <a:t>100GB </a:t>
            </a:r>
            <a:r>
              <a:rPr lang="ja-JP" altLang="en-US" sz="1600" dirty="0" smtClean="0"/>
              <a:t>にしたい場合は、 </a:t>
            </a:r>
            <a:r>
              <a:rPr lang="en-US" altLang="ja-JP" sz="1600" dirty="0" smtClean="0">
                <a:solidFill>
                  <a:srgbClr val="0000FF"/>
                </a:solidFill>
              </a:rPr>
              <a:t>100000000000L</a:t>
            </a:r>
            <a:r>
              <a:rPr lang="en-US" altLang="ja-JP" sz="1600" dirty="0" smtClean="0"/>
              <a:t>; </a:t>
            </a:r>
            <a:r>
              <a:rPr lang="ja-JP" altLang="en-US" sz="1600" dirty="0" smtClean="0"/>
              <a:t>と記載する。</a:t>
            </a:r>
            <a:r>
              <a:rPr lang="en-US" altLang="ja-JP" sz="1600" dirty="0" smtClean="0"/>
              <a:t/>
            </a:r>
            <a:br>
              <a:rPr lang="en-US" altLang="ja-JP" sz="1600" dirty="0" smtClean="0"/>
            </a:br>
            <a:r>
              <a:rPr lang="en-US" altLang="ja-JP" sz="1600" dirty="0" smtClean="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r>
              <a:rPr lang="ja-JP" altLang="en-US" sz="1600" dirty="0" smtClean="0"/>
              <a:t>。</a:t>
            </a:r>
            <a:r>
              <a:rPr lang="en-US" altLang="ja-JP" sz="1600" dirty="0" smtClean="0"/>
              <a:t/>
            </a:r>
            <a:br>
              <a:rPr lang="en-US" altLang="ja-JP" sz="1600" dirty="0" smtClean="0"/>
            </a:br>
            <a:r>
              <a:rPr lang="en-US" altLang="ja-JP" sz="1600" dirty="0" smtClean="0"/>
              <a:t>※</a:t>
            </a:r>
            <a:r>
              <a:rPr lang="ja-JP" altLang="en-US" sz="1600" dirty="0" smtClean="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8-12. </a:t>
            </a:r>
            <a:r>
              <a:rPr kumimoji="1" lang="ja-JP" altLang="en-US" dirty="0" smtClean="0"/>
              <a:t>コントローラのログの管理について</a:t>
            </a:r>
            <a:endParaRPr kumimoji="1" lang="ja-JP" altLang="en-US" dirty="0"/>
          </a:p>
        </p:txBody>
      </p:sp>
    </p:spTree>
    <p:extLst>
      <p:ext uri="{BB962C8B-B14F-4D97-AF65-F5344CB8AC3E}">
        <p14:creationId xmlns:p14="http://schemas.microsoft.com/office/powerpoint/2010/main" val="198558646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a:t>
            </a:r>
            <a:r>
              <a:rPr lang="ja-JP" altLang="en-US" sz="2000" dirty="0" smtClean="0"/>
              <a:t>ステータス」の「</a:t>
            </a:r>
            <a:r>
              <a:rPr lang="en-US" altLang="ja-JP" sz="2000" dirty="0" err="1"/>
              <a:t>ThinController</a:t>
            </a:r>
            <a:r>
              <a:rPr lang="en-US" altLang="ja-JP" sz="2000" dirty="0"/>
              <a:t> System </a:t>
            </a:r>
            <a:r>
              <a:rPr lang="en-US" altLang="ja-JP" sz="2000" dirty="0" smtClean="0"/>
              <a:t>Status</a:t>
            </a:r>
            <a:r>
              <a:rPr lang="ja-JP" altLang="en-US" sz="2000" dirty="0" smtClean="0"/>
              <a:t>」では、コントローラの健康状態をリアルタイムでモニタリングできる。</a:t>
            </a:r>
            <a:endParaRPr lang="en-US" altLang="ja-JP" sz="2000" dirty="0" smtClean="0"/>
          </a:p>
          <a:p>
            <a:r>
              <a:rPr kumimoji="1" lang="ja-JP" altLang="en-US" sz="2000" dirty="0" smtClean="0"/>
              <a:t>これらの値を </a:t>
            </a:r>
            <a:r>
              <a:rPr kumimoji="1" lang="en-US" altLang="ja-JP" sz="2000" dirty="0" smtClean="0"/>
              <a:t>HTTP API </a:t>
            </a:r>
            <a:r>
              <a:rPr kumimoji="1" lang="ja-JP" altLang="en-US" sz="2000" dirty="0" smtClean="0"/>
              <a:t>でリアルタイムで取得し、サービス運営者が有する任意のツールでグラフ化することで、異常発見が可能である。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8-13. </a:t>
            </a:r>
            <a:r>
              <a:rPr kumimoji="1" lang="ja-JP" altLang="en-US" sz="3600" dirty="0" smtClean="0"/>
              <a:t>中継システム全体の健康状態の把握について</a:t>
            </a:r>
            <a:endParaRPr kumimoji="1" lang="ja-JP" altLang="en-US" sz="3600" dirty="0"/>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smtClean="0"/>
              <a:t>任意の方法でグラフ化が可能</a:t>
            </a:r>
          </a:p>
          <a:p>
            <a:r>
              <a:rPr lang="en-US" altLang="ja-JP" dirty="0" smtClean="0"/>
              <a:t>(HTTP API</a:t>
            </a:r>
            <a:endParaRPr lang="ja-JP" altLang="en-US" dirty="0" smtClean="0"/>
          </a:p>
          <a:p>
            <a:r>
              <a:rPr lang="ja-JP" altLang="en-US" dirty="0" smtClean="0"/>
              <a:t>も利用可能</a:t>
            </a:r>
            <a:r>
              <a:rPr lang="en-US" altLang="ja-JP" dirty="0" smtClean="0"/>
              <a:t>)</a:t>
            </a:r>
            <a:endParaRPr lang="ja-JP" altLang="en-US" dirty="0" smtClean="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smtClean="0"/>
              <a:t>← コントローラの </a:t>
            </a:r>
            <a:r>
              <a:rPr kumimoji="1" lang="en-US" altLang="ja-JP" sz="1600" dirty="0" smtClean="0"/>
              <a:t>CPU </a:t>
            </a:r>
            <a:r>
              <a:rPr kumimoji="1" lang="ja-JP" altLang="en-US" sz="1600" dirty="0" smtClean="0"/>
              <a:t>使用率</a:t>
            </a:r>
            <a:endParaRPr kumimoji="1" lang="en-US" altLang="ja-JP" sz="1600" dirty="0" smtClean="0"/>
          </a:p>
          <a:p>
            <a:r>
              <a:rPr kumimoji="1" lang="ja-JP" altLang="en-US" sz="1600" dirty="0" smtClean="0">
                <a:solidFill>
                  <a:srgbClr val="FF0000"/>
                </a:solidFill>
              </a:rPr>
              <a:t>急に増えていると怪しい。</a:t>
            </a:r>
            <a:endParaRPr kumimoji="1" lang="en-US" altLang="ja-JP" sz="1600" dirty="0" smtClean="0">
              <a:solidFill>
                <a:srgbClr val="FF0000"/>
              </a:solidFill>
            </a:endParaRPr>
          </a:p>
          <a:p>
            <a:r>
              <a:rPr kumimoji="1" lang="ja-JP" altLang="en-US" sz="1600" dirty="0" smtClean="0">
                <a:solidFill>
                  <a:srgbClr val="FF0000"/>
                </a:solidFill>
              </a:rPr>
              <a:t>一部の中継ゲートウェイがダウンして再接続要求が連発したか</a:t>
            </a:r>
            <a:r>
              <a:rPr kumimoji="1" lang="en-US" altLang="ja-JP" sz="1600" dirty="0" smtClean="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smtClean="0"/>
              <a:t>← 中継システム全体に接続されているサーバーセッション数</a:t>
            </a:r>
            <a:endParaRPr kumimoji="1" lang="en-US" altLang="ja-JP" sz="1600" dirty="0" smtClean="0"/>
          </a:p>
          <a:p>
            <a:r>
              <a:rPr lang="ja-JP" altLang="en-US" sz="1600" dirty="0">
                <a:solidFill>
                  <a:srgbClr val="FF0000"/>
                </a:solidFill>
              </a:rPr>
              <a:t>急</a:t>
            </a:r>
            <a:r>
              <a:rPr lang="ja-JP" altLang="en-US" sz="1600" dirty="0" smtClean="0">
                <a:solidFill>
                  <a:srgbClr val="FF0000"/>
                </a:solidFill>
              </a:rPr>
              <a:t>に減っていると怪しい。</a:t>
            </a:r>
            <a:endParaRPr lang="en-US" altLang="ja-JP" sz="1600" dirty="0" smtClean="0">
              <a:solidFill>
                <a:srgbClr val="FF0000"/>
              </a:solidFill>
            </a:endParaRPr>
          </a:p>
          <a:p>
            <a:r>
              <a:rPr lang="ja-JP" altLang="en-US" sz="1600" dirty="0" smtClean="0">
                <a:solidFill>
                  <a:srgbClr val="FF0000"/>
                </a:solidFill>
              </a:rPr>
              <a:t>大半の中継ゲートウェイがダウンし、再接続が上限数を超えて溢れている</a:t>
            </a:r>
            <a:r>
              <a:rPr lang="en-US" altLang="ja-JP" sz="1600" dirty="0" smtClean="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smtClean="0"/>
              <a:t>← コントローラが </a:t>
            </a:r>
            <a:r>
              <a:rPr kumimoji="1" lang="en-US" altLang="ja-JP" sz="1400" dirty="0" smtClean="0"/>
              <a:t>DB </a:t>
            </a:r>
            <a:r>
              <a:rPr kumimoji="1" lang="ja-JP" altLang="en-US" sz="1400" dirty="0" smtClean="0"/>
              <a:t>からデータ読み取りリクエストにかかった時間</a:t>
            </a:r>
            <a:endParaRPr kumimoji="1" lang="en-US" altLang="ja-JP" sz="1400" dirty="0" smtClean="0"/>
          </a:p>
          <a:p>
            <a:r>
              <a:rPr lang="ja-JP" altLang="en-US" sz="1400" dirty="0">
                <a:solidFill>
                  <a:srgbClr val="FF0000"/>
                </a:solidFill>
              </a:rPr>
              <a:t>急</a:t>
            </a:r>
            <a:r>
              <a:rPr lang="ja-JP" altLang="en-US" sz="1400" dirty="0" smtClean="0">
                <a:solidFill>
                  <a:srgbClr val="FF0000"/>
                </a:solidFill>
              </a:rPr>
              <a:t>に増えていると怪しい。</a:t>
            </a:r>
            <a:r>
              <a:rPr lang="en-US" altLang="ja-JP" sz="1400" dirty="0" smtClean="0">
                <a:solidFill>
                  <a:srgbClr val="FF0000"/>
                </a:solidFill>
              </a:rPr>
              <a:t>DB </a:t>
            </a:r>
            <a:r>
              <a:rPr lang="ja-JP" altLang="en-US" sz="1400" dirty="0" smtClean="0">
                <a:solidFill>
                  <a:srgbClr val="FF0000"/>
                </a:solidFill>
              </a:rPr>
              <a:t>サーバーが不調 </a:t>
            </a:r>
            <a:r>
              <a:rPr lang="en-US" altLang="ja-JP" sz="1400" dirty="0" smtClean="0">
                <a:solidFill>
                  <a:srgbClr val="FF0000"/>
                </a:solidFill>
              </a:rPr>
              <a:t>or DB </a:t>
            </a:r>
            <a:r>
              <a:rPr lang="ja-JP" altLang="en-US" sz="1400" dirty="0" smtClean="0">
                <a:solidFill>
                  <a:srgbClr val="FF0000"/>
                </a:solidFill>
              </a:rPr>
              <a:t>サーバーとの通信経路がパケットロス</a:t>
            </a:r>
            <a:r>
              <a:rPr lang="en-US" altLang="ja-JP" sz="1400" dirty="0" smtClean="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smtClean="0"/>
              <a:t>← コントローラが同時に処理しているリクエストの数</a:t>
            </a:r>
            <a:endParaRPr kumimoji="1" lang="en-US" altLang="ja-JP" sz="1400" dirty="0" smtClean="0"/>
          </a:p>
          <a:p>
            <a:r>
              <a:rPr lang="ja-JP" altLang="en-US" sz="1400" dirty="0" smtClean="0">
                <a:solidFill>
                  <a:srgbClr val="FF0000"/>
                </a:solidFill>
              </a:rPr>
              <a:t>通常は </a:t>
            </a:r>
            <a:r>
              <a:rPr lang="en-US" altLang="ja-JP" sz="1400" dirty="0" smtClean="0">
                <a:solidFill>
                  <a:srgbClr val="FF0000"/>
                </a:solidFill>
              </a:rPr>
              <a:t>0 </a:t>
            </a:r>
            <a:r>
              <a:rPr lang="ja-JP" altLang="en-US" sz="1400" dirty="0" smtClean="0">
                <a:solidFill>
                  <a:srgbClr val="FF0000"/>
                </a:solidFill>
              </a:rPr>
              <a:t>に近い値であるが、</a:t>
            </a:r>
            <a:r>
              <a:rPr lang="en-US" altLang="ja-JP" sz="1400" dirty="0" smtClean="0">
                <a:solidFill>
                  <a:srgbClr val="FF0000"/>
                </a:solidFill>
              </a:rPr>
              <a:t>1 </a:t>
            </a:r>
            <a:r>
              <a:rPr lang="ja-JP" altLang="en-US" sz="1400" dirty="0" smtClean="0">
                <a:solidFill>
                  <a:srgbClr val="FF0000"/>
                </a:solidFill>
              </a:rPr>
              <a:t>以上の状態が継続すると怪しい。中継ゲートウェイがほとんどまたは全てダウンし、再接続要求が殺到するもすべて失敗している</a:t>
            </a:r>
            <a:r>
              <a:rPr lang="en-US" altLang="ja-JP" sz="1400" dirty="0" smtClean="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a:t>
            </a:r>
            <a:r>
              <a:rPr lang="en-US" altLang="ja-JP" sz="2000" b="1" dirty="0" smtClean="0"/>
              <a:t>://&lt;</a:t>
            </a:r>
            <a:r>
              <a:rPr lang="ja-JP" altLang="en-US" sz="2000" b="1" dirty="0" smtClean="0"/>
              <a:t>コントローラの</a:t>
            </a:r>
            <a:r>
              <a:rPr lang="en-US" altLang="ja-JP" sz="2000" b="1" dirty="0" smtClean="0"/>
              <a:t>IP</a:t>
            </a:r>
            <a:r>
              <a:rPr lang="ja-JP" altLang="en-US" sz="2000" b="1" dirty="0" smtClean="0"/>
              <a:t>アドレス</a:t>
            </a:r>
            <a:r>
              <a:rPr lang="en-US" altLang="ja-JP" sz="2000" b="1" dirty="0" smtClean="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stat?password</a:t>
            </a:r>
            <a:r>
              <a:rPr lang="en-US" altLang="ja-JP" sz="2000" b="1" dirty="0" smtClean="0"/>
              <a:t>=</a:t>
            </a:r>
            <a:r>
              <a:rPr lang="en-US" altLang="ja-JP" sz="2000" b="1" dirty="0" smtClean="0">
                <a:solidFill>
                  <a:srgbClr val="FF0000"/>
                </a:solidFill>
              </a:rPr>
              <a:t>super</a:t>
            </a:r>
            <a:r>
              <a:rPr lang="en-US" altLang="ja-JP" sz="2000" dirty="0" smtClean="0"/>
              <a:t/>
            </a:r>
            <a:br>
              <a:rPr lang="en-US" altLang="ja-JP" sz="2000" dirty="0" smtClean="0"/>
            </a:br>
            <a:r>
              <a:rPr lang="ja-JP" altLang="en-US" sz="2000" dirty="0"/>
              <a:t>で、「稼働ステータス」の「</a:t>
            </a:r>
            <a:r>
              <a:rPr lang="en-US" altLang="ja-JP" sz="2000" dirty="0" err="1"/>
              <a:t>ThinController</a:t>
            </a:r>
            <a:r>
              <a:rPr lang="en-US" altLang="ja-JP" sz="2000" dirty="0"/>
              <a:t> System Status</a:t>
            </a:r>
            <a:r>
              <a:rPr lang="ja-JP" altLang="en-US" sz="2000" dirty="0" smtClean="0"/>
              <a:t>」の値を、テキスト形式 </a:t>
            </a:r>
            <a:r>
              <a:rPr lang="en-US" altLang="ja-JP" sz="2000" dirty="0" smtClean="0"/>
              <a:t>(Key: Value) </a:t>
            </a:r>
            <a:r>
              <a:rPr lang="ja-JP" altLang="en-US" sz="2000" dirty="0" smtClean="0"/>
              <a:t>で取得できる。</a:t>
            </a:r>
            <a:endParaRPr lang="en-US" altLang="ja-JP" sz="2000" dirty="0" smtClean="0"/>
          </a:p>
          <a:p>
            <a:pPr lvl="1"/>
            <a:r>
              <a:rPr lang="en-US" altLang="ja-JP" sz="1800" b="1" dirty="0" smtClean="0">
                <a:solidFill>
                  <a:srgbClr val="FF0000"/>
                </a:solidFill>
              </a:rPr>
              <a:t>super</a:t>
            </a:r>
            <a:r>
              <a:rPr lang="en-US" altLang="ja-JP" sz="1800" dirty="0" smtClean="0"/>
              <a:t> </a:t>
            </a:r>
            <a:r>
              <a:rPr lang="ja-JP" altLang="en-US" sz="1800" dirty="0" smtClean="0"/>
              <a:t>の部分のパスワードは、デフォルト例である。設定変数「</a:t>
            </a:r>
            <a:r>
              <a:rPr lang="en-US" altLang="ja-JP" sz="1800" dirty="0" err="1" smtClean="0"/>
              <a:t>QueryPassword_Stat</a:t>
            </a:r>
            <a:r>
              <a:rPr lang="ja-JP" altLang="en-US" sz="1800" dirty="0" smtClean="0"/>
              <a:t>」で変更可能である。</a:t>
            </a:r>
            <a:br>
              <a:rPr lang="ja-JP" altLang="en-US" sz="1800" dirty="0" smtClean="0"/>
            </a:br>
            <a:r>
              <a:rPr lang="ja-JP" altLang="en-US" sz="1800" dirty="0" smtClean="0"/>
              <a:t>詳しくは、</a:t>
            </a:r>
            <a:r>
              <a:rPr lang="en-US" altLang="ja-JP" sz="1800" dirty="0" smtClean="0"/>
              <a:t>8-14 </a:t>
            </a:r>
            <a:r>
              <a:rPr lang="ja-JP" altLang="en-US" sz="1800" dirty="0" smtClean="0"/>
              <a:t>を参照すること。</a:t>
            </a:r>
            <a:endParaRPr lang="en-US" altLang="ja-JP" sz="1800" dirty="0" smtClean="0"/>
          </a:p>
          <a:p>
            <a:r>
              <a:rPr lang="ja-JP" altLang="en-US" sz="2200" dirty="0" smtClean="0"/>
              <a:t>これにより、任意のツールでグラフを描画したり、統計データをアーカイブしたりすることができる。</a:t>
            </a:r>
            <a:endParaRPr lang="en-US" altLang="ja-JP" sz="2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smtClean="0"/>
              <a:t>」</a:t>
            </a:r>
            <a:r>
              <a:rPr lang="en-US" altLang="ja-JP" sz="2800" dirty="0" smtClean="0"/>
              <a:t/>
            </a:r>
            <a:br>
              <a:rPr lang="en-US" altLang="ja-JP" sz="2800" dirty="0" smtClean="0"/>
            </a:br>
            <a:r>
              <a:rPr lang="ja-JP" altLang="en-US" sz="2800" dirty="0" smtClean="0"/>
              <a:t>の </a:t>
            </a:r>
            <a:r>
              <a:rPr lang="en-US" altLang="ja-JP" sz="2800" dirty="0" smtClean="0"/>
              <a:t>HTTP API </a:t>
            </a:r>
            <a:r>
              <a:rPr lang="ja-JP" altLang="en-US" sz="2800" dirty="0" smtClean="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smtClean="0"/>
              <a:t>実行例</a:t>
            </a:r>
            <a:r>
              <a:rPr kumimoji="1" lang="en-US" altLang="ja-JP" dirty="0" smtClean="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18</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程度の平均トラフィックが発生する。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156487823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smtClean="0"/>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a:t>
            </a:r>
            <a:r>
              <a:rPr lang="ja-JP" altLang="en-US" sz="1400" dirty="0" smtClean="0"/>
              <a:t>できるだけ早く </a:t>
            </a:r>
            <a:r>
              <a:rPr lang="en-US" altLang="ja-JP" sz="1400" dirty="0"/>
              <a:t>DB </a:t>
            </a:r>
            <a:r>
              <a:rPr lang="ja-JP" altLang="en-US" sz="1400" dirty="0"/>
              <a:t>サーバーを復旧させたほうがよい</a:t>
            </a:r>
            <a:r>
              <a:rPr lang="ja-JP" altLang="en-US" sz="1400" dirty="0" smtClean="0"/>
              <a:t>。</a:t>
            </a:r>
            <a:endParaRPr lang="en-US" altLang="ja-JP" sz="1400" dirty="0" smtClean="0"/>
          </a:p>
        </p:txBody>
      </p:sp>
    </p:spTree>
    <p:extLst>
      <p:ext uri="{BB962C8B-B14F-4D97-AF65-F5344CB8AC3E}">
        <p14:creationId xmlns:p14="http://schemas.microsoft.com/office/powerpoint/2010/main" val="4808655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smtClean="0"/>
              <a:t>統計データの履歴は、</a:t>
            </a:r>
            <a:r>
              <a:rPr kumimoji="1" lang="en-US" altLang="ja-JP" sz="2000" dirty="0" smtClean="0"/>
              <a:t>THINDB </a:t>
            </a:r>
            <a:r>
              <a:rPr kumimoji="1" lang="ja-JP" altLang="en-US" sz="2000" dirty="0" smtClean="0"/>
              <a:t>データベースの「</a:t>
            </a:r>
            <a:r>
              <a:rPr kumimoji="1" lang="en-US" altLang="ja-JP" sz="2000" dirty="0" smtClean="0"/>
              <a:t>STAT</a:t>
            </a:r>
            <a:r>
              <a:rPr kumimoji="1" lang="ja-JP" altLang="en-US" sz="2000" dirty="0" smtClean="0"/>
              <a:t>」テーブルに保存される。</a:t>
            </a:r>
            <a:r>
              <a:rPr kumimoji="1" lang="en-US" altLang="ja-JP" sz="2000" dirty="0" smtClean="0"/>
              <a:t/>
            </a:r>
            <a:br>
              <a:rPr kumimoji="1" lang="en-US" altLang="ja-JP" sz="2000" dirty="0" smtClean="0"/>
            </a:br>
            <a:r>
              <a:rPr kumimoji="1" lang="ja-JP" altLang="en-US" sz="2000" dirty="0" smtClean="0"/>
              <a:t>保存間隔は、「</a:t>
            </a:r>
            <a:r>
              <a:rPr lang="en-US" altLang="ja-JP" sz="2000" dirty="0" err="1" smtClean="0"/>
              <a:t>ControllerRecordStatIntervalMsecs</a:t>
            </a:r>
            <a:r>
              <a:rPr lang="ja-JP" altLang="en-US" sz="2000" dirty="0" smtClean="0"/>
              <a:t>」というコントローラ設定変数で指定されているミリ秒 </a:t>
            </a:r>
            <a:r>
              <a:rPr lang="en-US" altLang="ja-JP" sz="2000" dirty="0" smtClean="0"/>
              <a:t>(</a:t>
            </a:r>
            <a:r>
              <a:rPr lang="ja-JP" altLang="en-US" sz="2000" dirty="0" smtClean="0"/>
              <a:t>デフォルトでは </a:t>
            </a:r>
            <a:r>
              <a:rPr lang="en-US" altLang="ja-JP" sz="2000" dirty="0" smtClean="0"/>
              <a:t>10 </a:t>
            </a:r>
            <a:r>
              <a:rPr lang="ja-JP" altLang="en-US" sz="2000" dirty="0" smtClean="0"/>
              <a:t>分</a:t>
            </a:r>
            <a:r>
              <a:rPr lang="en-US" altLang="ja-JP" sz="2000" dirty="0" smtClean="0"/>
              <a:t>) </a:t>
            </a:r>
            <a:r>
              <a:rPr lang="ja-JP" altLang="en-US" sz="2000" dirty="0" smtClean="0"/>
              <a:t>ごとに </a:t>
            </a:r>
            <a:r>
              <a:rPr lang="en-US" altLang="ja-JP" sz="2000" dirty="0" smtClean="0"/>
              <a:t>1 </a:t>
            </a:r>
            <a:r>
              <a:rPr lang="ja-JP" altLang="en-US" sz="2000" dirty="0" smtClean="0"/>
              <a:t>回である。</a:t>
            </a:r>
            <a:endParaRPr lang="en-US" altLang="ja-JP" sz="2000" dirty="0" smtClean="0"/>
          </a:p>
          <a:p>
            <a:r>
              <a:rPr kumimoji="1" lang="en-US" altLang="ja-JP" sz="2000" dirty="0" smtClean="0"/>
              <a:t>STAT </a:t>
            </a:r>
            <a:r>
              <a:rPr kumimoji="1" lang="ja-JP" altLang="en-US" sz="2000" dirty="0" smtClean="0"/>
              <a:t>テーブルの内容は以下のとおりである。</a:t>
            </a:r>
            <a:endParaRPr kumimoji="1" lang="en-US" altLang="ja-JP" sz="2000" dirty="0" smtClean="0"/>
          </a:p>
          <a:p>
            <a:pPr lvl="1"/>
            <a:r>
              <a:rPr lang="en-US" altLang="ja-JP" sz="1800" dirty="0" smtClean="0"/>
              <a:t>STAT_ID: </a:t>
            </a:r>
            <a:r>
              <a:rPr lang="ja-JP" altLang="en-US" sz="1800" dirty="0" smtClean="0"/>
              <a:t>連番。</a:t>
            </a:r>
            <a:endParaRPr lang="en-US" altLang="ja-JP" sz="1800" dirty="0" smtClean="0"/>
          </a:p>
          <a:p>
            <a:pPr lvl="1"/>
            <a:r>
              <a:rPr kumimoji="1" lang="en-US" altLang="ja-JP" sz="1800" dirty="0" smtClean="0"/>
              <a:t>STAT_DATE: </a:t>
            </a:r>
            <a:r>
              <a:rPr kumimoji="1" lang="ja-JP" altLang="en-US" sz="1800" dirty="0" smtClean="0"/>
              <a:t>統計データのタイムスタンプ </a:t>
            </a:r>
            <a:r>
              <a:rPr kumimoji="1" lang="en-US" altLang="ja-JP" sz="1800" dirty="0" smtClean="0"/>
              <a:t>(JST)</a:t>
            </a:r>
            <a:r>
              <a:rPr kumimoji="1" lang="ja-JP" altLang="en-US" sz="1800" dirty="0" err="1" smtClean="0"/>
              <a:t>。</a:t>
            </a:r>
            <a:endParaRPr kumimoji="1" lang="en-US" altLang="ja-JP" sz="1800" dirty="0" smtClean="0"/>
          </a:p>
          <a:p>
            <a:pPr lvl="1"/>
            <a:r>
              <a:rPr lang="en-US" altLang="ja-JP" sz="1800" dirty="0" smtClean="0"/>
              <a:t>STAT_HOSTNAME: </a:t>
            </a:r>
            <a:r>
              <a:rPr lang="ja-JP" altLang="en-US" sz="1800" dirty="0" smtClean="0"/>
              <a:t>統計データを保存したコントローラのホスト名。</a:t>
            </a:r>
            <a:endParaRPr lang="en-US" altLang="ja-JP" sz="1800" dirty="0" smtClean="0"/>
          </a:p>
          <a:p>
            <a:pPr lvl="1"/>
            <a:r>
              <a:rPr kumimoji="1" lang="en-US" altLang="ja-JP" sz="1800" dirty="0" smtClean="0"/>
              <a:t>STAT_JSON:</a:t>
            </a:r>
            <a:r>
              <a:rPr kumimoji="1" lang="ja-JP" altLang="en-US" sz="1800" dirty="0" smtClean="0"/>
              <a:t> 統計データ。内容は前 </a:t>
            </a:r>
            <a:r>
              <a:rPr kumimoji="1" lang="en-US" altLang="ja-JP" sz="1800" dirty="0" smtClean="0"/>
              <a:t>3 </a:t>
            </a:r>
            <a:r>
              <a:rPr kumimoji="1" lang="ja-JP" altLang="en-US" sz="1800" dirty="0" smtClean="0"/>
              <a:t>ページの内容と同じ。</a:t>
            </a:r>
            <a:r>
              <a:rPr kumimoji="1" lang="en-US" altLang="ja-JP" sz="1800" dirty="0" smtClean="0"/>
              <a:t/>
            </a:r>
            <a:br>
              <a:rPr kumimoji="1" lang="en-US" altLang="ja-JP" sz="1800" dirty="0" smtClean="0"/>
            </a:br>
            <a:r>
              <a:rPr kumimoji="1" lang="ja-JP" altLang="en-US" sz="1800" dirty="0" smtClean="0"/>
              <a:t>なお、上記以外にも </a:t>
            </a:r>
            <a:r>
              <a:rPr kumimoji="1" lang="en-US" altLang="ja-JP" sz="1800" dirty="0" smtClean="0"/>
              <a:t>STAT_NUM_GATES </a:t>
            </a:r>
            <a:r>
              <a:rPr kumimoji="1" lang="ja-JP" altLang="en-US" sz="1800" dirty="0" smtClean="0"/>
              <a:t>等の整数カラムがあるが、これらの値は、</a:t>
            </a:r>
            <a:r>
              <a:rPr lang="en-US" altLang="ja-JP" sz="1800" dirty="0"/>
              <a:t> </a:t>
            </a:r>
            <a:r>
              <a:rPr lang="en-US" altLang="ja-JP" sz="1800" dirty="0" smtClean="0"/>
              <a:t>STAT_JSON </a:t>
            </a:r>
            <a:r>
              <a:rPr lang="ja-JP" altLang="en-US" sz="1800" dirty="0" smtClean="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smtClean="0"/>
              <a:t>コントローラ、およびコントローラに接続されている中継ゲートウェイの動作の詳細を変更するための設定変数は、コントローラの </a:t>
            </a:r>
            <a:r>
              <a:rPr kumimoji="1" lang="en-US" altLang="ja-JP" sz="1400" dirty="0" smtClean="0"/>
              <a:t>HTML </a:t>
            </a:r>
            <a:r>
              <a:rPr kumimoji="1" lang="ja-JP" altLang="en-US" sz="1400" dirty="0" smtClean="0"/>
              <a:t>管理画面の「設定変数一覧」から確認できる。</a:t>
            </a:r>
            <a:endParaRPr kumimoji="1" lang="en-US" altLang="ja-JP" sz="1400" dirty="0" smtClean="0"/>
          </a:p>
          <a:p>
            <a:r>
              <a:rPr kumimoji="1" lang="ja-JP" altLang="en-US" sz="1400" dirty="0" smtClean="0"/>
              <a:t>設定変数は、データベース 「</a:t>
            </a:r>
            <a:r>
              <a:rPr kumimoji="1" lang="en-US" altLang="ja-JP" sz="1400" dirty="0" smtClean="0"/>
              <a:t>THINDB</a:t>
            </a:r>
            <a:r>
              <a:rPr kumimoji="1" lang="ja-JP" altLang="en-US" sz="1400" dirty="0" smtClean="0"/>
              <a:t>」の「</a:t>
            </a:r>
            <a:r>
              <a:rPr kumimoji="1" lang="en-US" altLang="ja-JP" sz="1400" dirty="0" smtClean="0"/>
              <a:t>VAR</a:t>
            </a:r>
            <a:r>
              <a:rPr kumimoji="1" lang="ja-JP" altLang="en-US" sz="1400" dirty="0" smtClean="0"/>
              <a:t>」テーブルの「</a:t>
            </a:r>
            <a:r>
              <a:rPr kumimoji="1" lang="en-US" altLang="ja-JP" sz="1400" dirty="0" smtClean="0"/>
              <a:t>VAR_VALUE1</a:t>
            </a:r>
            <a:r>
              <a:rPr kumimoji="1" lang="ja-JP" altLang="en-US" sz="1400" dirty="0" smtClean="0"/>
              <a:t>」列の内容を変更することで調整可能である。</a:t>
            </a:r>
            <a:r>
              <a:rPr kumimoji="1" lang="en-US" altLang="ja-JP" sz="1400" dirty="0" smtClean="0"/>
              <a:t/>
            </a:r>
            <a:br>
              <a:rPr kumimoji="1" lang="en-US" altLang="ja-JP" sz="1400" dirty="0" smtClean="0"/>
            </a:br>
            <a:r>
              <a:rPr kumimoji="1" lang="en-US" altLang="ja-JP" sz="1400" dirty="0" smtClean="0"/>
              <a:t>SQL Server Management Studio</a:t>
            </a:r>
            <a:r>
              <a:rPr kumimoji="1" lang="ja-JP" altLang="en-US" sz="1400" dirty="0" smtClean="0"/>
              <a:t> を用いて </a:t>
            </a:r>
            <a:r>
              <a:rPr kumimoji="1" lang="en-US" altLang="ja-JP" sz="1400" dirty="0" smtClean="0"/>
              <a:t>DB </a:t>
            </a:r>
            <a:r>
              <a:rPr kumimoji="1" lang="ja-JP" altLang="en-US" sz="1400" dirty="0" smtClean="0"/>
              <a:t>サーバーに接続し、変更を実施する。 </a:t>
            </a:r>
            <a:r>
              <a:rPr kumimoji="1" lang="en-US" altLang="ja-JP" sz="1400" dirty="0" smtClean="0"/>
              <a:t>(VAR_VALUE2-6 </a:t>
            </a:r>
            <a:r>
              <a:rPr kumimoji="1" lang="ja-JP" altLang="en-US" sz="1400" dirty="0" smtClean="0"/>
              <a:t>列は </a:t>
            </a:r>
            <a:r>
              <a:rPr kumimoji="1" lang="en-US" altLang="ja-JP" sz="1400" dirty="0" smtClean="0"/>
              <a:t>NULL </a:t>
            </a:r>
            <a:r>
              <a:rPr kumimoji="1" lang="ja-JP" altLang="en-US" sz="1400" dirty="0" smtClean="0"/>
              <a:t>または空白のままでよい。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8-14. </a:t>
            </a:r>
            <a:r>
              <a:rPr lang="ja-JP" altLang="en-US" dirty="0" smtClean="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smtClean="0"/>
              <a:t>設定変数の元データは、データベースの </a:t>
            </a:r>
            <a:r>
              <a:rPr kumimoji="1" lang="en-US" altLang="ja-JP" dirty="0" smtClean="0"/>
              <a:t>VAR </a:t>
            </a:r>
            <a:r>
              <a:rPr kumimoji="1" lang="ja-JP" altLang="en-US" dirty="0" smtClean="0"/>
              <a:t>テーブル上にある。これを変更すると、ほぼリアルタイムで、全コントローラ・中継ゲートウェイの挙動が変更される。</a:t>
            </a:r>
            <a:r>
              <a:rPr kumimoji="1" lang="en-US" altLang="ja-JP" dirty="0" smtClean="0"/>
              <a:t>(</a:t>
            </a:r>
            <a:r>
              <a:rPr kumimoji="1" lang="ja-JP" altLang="en-US" dirty="0" smtClean="0"/>
              <a:t>再起動の必要がない</a:t>
            </a:r>
            <a:r>
              <a:rPr kumimoji="1" lang="en-US" altLang="ja-JP" dirty="0" smtClean="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r>
              <a:rPr lang="en-US" altLang="ja-JP" sz="1400" dirty="0" smtClean="0"/>
              <a:t>)</a:t>
            </a:r>
            <a:br>
              <a:rPr lang="en-US" altLang="ja-JP" sz="1400" dirty="0" smtClean="0"/>
            </a:br>
            <a:r>
              <a:rPr lang="ja-JP" altLang="en-US" sz="1400" dirty="0" smtClean="0"/>
              <a:t>コントローラ</a:t>
            </a:r>
            <a:r>
              <a:rPr lang="ja-JP" altLang="en-US" sz="1400" dirty="0"/>
              <a:t>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r>
              <a:rPr lang="en-US" altLang="ja-JP" sz="1400" dirty="0" smtClean="0"/>
              <a:t>)</a:t>
            </a:r>
            <a:br>
              <a:rPr lang="en-US" altLang="ja-JP" sz="1400" dirty="0" smtClean="0"/>
            </a:br>
            <a:r>
              <a:rPr lang="ja-JP" altLang="en-US" sz="1400" dirty="0" smtClean="0"/>
              <a:t>中継</a:t>
            </a:r>
            <a:r>
              <a:rPr lang="ja-JP" altLang="en-US" sz="1400" dirty="0"/>
              <a:t>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r>
              <a:rPr lang="en-US" altLang="ja-JP" sz="1400" dirty="0" smtClean="0"/>
              <a:t>)</a:t>
            </a:r>
            <a:br>
              <a:rPr lang="en-US" altLang="ja-JP" sz="1400" dirty="0" smtClean="0"/>
            </a:br>
            <a:r>
              <a:rPr lang="ja-JP" altLang="en-US" sz="1400" dirty="0" smtClean="0"/>
              <a:t>多要素</a:t>
            </a:r>
            <a:r>
              <a:rPr lang="ja-JP" altLang="en-US" sz="1400" dirty="0"/>
              <a:t>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smtClean="0"/>
              <a:t>smtpuser</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smtClean="0"/>
              <a:t>smtppassword</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a:t>
            </a:r>
            <a:r>
              <a:rPr lang="en-US" altLang="ja-JP" sz="1400" dirty="0" smtClean="0"/>
              <a:t>&gt;)</a:t>
            </a:r>
            <a:br>
              <a:rPr lang="en-US" altLang="ja-JP" sz="1400" dirty="0" smtClean="0"/>
            </a:br>
            <a:r>
              <a:rPr lang="en-US" altLang="ja-JP" sz="1400" dirty="0" smtClean="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中継</a:t>
            </a:r>
            <a:r>
              <a:rPr lang="ja-JP" altLang="en-US" sz="1400" dirty="0"/>
              <a:t>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r>
              <a:rPr lang="en-US" altLang="ja-JP" sz="1400" dirty="0" smtClean="0"/>
              <a:t>)</a:t>
            </a:r>
            <a:br>
              <a:rPr lang="en-US" altLang="ja-JP" sz="1400" dirty="0" smtClean="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コントローラ</a:t>
            </a:r>
            <a:r>
              <a:rPr lang="ja-JP" altLang="en-US" sz="1400" dirty="0"/>
              <a:t>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r>
              <a:rPr lang="en-US" altLang="ja-JP" sz="1400" dirty="0" smtClean="0"/>
              <a:t>)</a:t>
            </a:r>
            <a:br>
              <a:rPr lang="en-US" altLang="ja-JP" sz="1400" dirty="0" smtClean="0"/>
            </a:br>
            <a:r>
              <a:rPr lang="ja-JP" altLang="en-US" sz="1400" dirty="0" smtClean="0"/>
              <a:t>コントローラ</a:t>
            </a:r>
            <a:r>
              <a:rPr lang="ja-JP" altLang="en-US" sz="1400" dirty="0"/>
              <a:t>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r>
              <a:rPr lang="en-US" altLang="ja-JP" sz="1400" dirty="0" smtClean="0"/>
              <a:t>)</a:t>
            </a:r>
            <a:br>
              <a:rPr lang="en-US" altLang="ja-JP" sz="1400" dirty="0" smtClean="0"/>
            </a:br>
            <a:r>
              <a:rPr lang="ja-JP" altLang="en-US" sz="1400" dirty="0" smtClean="0"/>
              <a:t>コントローラ</a:t>
            </a:r>
            <a:r>
              <a:rPr lang="ja-JP" altLang="en-US" sz="1400" dirty="0"/>
              <a:t>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r>
              <a:rPr lang="en-US" altLang="ja-JP" sz="1400" dirty="0" smtClean="0"/>
              <a:t>)</a:t>
            </a:r>
            <a:br>
              <a:rPr lang="en-US" altLang="ja-JP" sz="1400" dirty="0" smtClean="0"/>
            </a:br>
            <a:r>
              <a:rPr lang="ja-JP" altLang="en-US" sz="1400" dirty="0" smtClean="0"/>
              <a:t>コントローラ</a:t>
            </a:r>
            <a:r>
              <a:rPr lang="ja-JP" altLang="en-US" sz="1400" dirty="0"/>
              <a:t>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コントローラ</a:t>
            </a:r>
            <a:r>
              <a:rPr lang="ja-JP" altLang="en-US" sz="1400" dirty="0"/>
              <a:t>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r>
              <a:rPr lang="en-US" altLang="ja-JP" sz="1400" dirty="0" smtClean="0"/>
              <a:t>)</a:t>
            </a:r>
            <a:br>
              <a:rPr lang="en-US" altLang="ja-JP" sz="1400" dirty="0" smtClean="0"/>
            </a:br>
            <a:r>
              <a:rPr lang="ja-JP" altLang="en-US" sz="1400" dirty="0" smtClean="0"/>
              <a:t>これ</a:t>
            </a:r>
            <a:r>
              <a:rPr lang="ja-JP" altLang="en-US" sz="1400" dirty="0"/>
              <a:t>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r>
              <a:rPr lang="en-US" altLang="ja-JP" sz="1400" dirty="0" smtClean="0"/>
              <a:t>)</a:t>
            </a:r>
            <a:br>
              <a:rPr lang="en-US" altLang="ja-JP" sz="1400" dirty="0" smtClean="0"/>
            </a:br>
            <a:r>
              <a:rPr lang="ja-JP" altLang="en-US" sz="1400" dirty="0" smtClean="0"/>
              <a:t>コントローラ</a:t>
            </a:r>
            <a:r>
              <a:rPr lang="ja-JP" altLang="en-US" sz="1400" dirty="0"/>
              <a:t>は</a:t>
            </a:r>
            <a:r>
              <a:rPr lang="ja-JP" altLang="en-US" sz="1400" dirty="0" smtClean="0"/>
              <a:t>、主要な統計</a:t>
            </a:r>
            <a:r>
              <a:rPr lang="ja-JP" altLang="en-US" sz="1400" dirty="0"/>
              <a:t>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gates?password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QueryPassword_Gates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8-15.</a:t>
            </a:r>
            <a:r>
              <a:rPr lang="ja-JP" altLang="en-US" sz="2800" dirty="0"/>
              <a:t> </a:t>
            </a:r>
            <a:r>
              <a:rPr lang="ja-JP" altLang="en-US" sz="2800" dirty="0" smtClean="0"/>
              <a:t>中継ゲートウェイの一覧および接続されているサーバーセッションの一覧の </a:t>
            </a:r>
            <a:r>
              <a:rPr lang="en-US" altLang="ja-JP" sz="2800" dirty="0" smtClean="0"/>
              <a:t>HTTP API </a:t>
            </a:r>
            <a:r>
              <a:rPr lang="ja-JP" altLang="en-US" sz="2800" dirty="0" err="1" smtClean="0"/>
              <a:t>での</a:t>
            </a:r>
            <a:r>
              <a:rPr lang="ja-JP" altLang="en-US" sz="2800" dirty="0" smtClean="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smtClean="0"/>
              <a:t>値の解説は、次ページ。</a:t>
            </a:r>
            <a:endParaRPr kumimoji="1" lang="ja-JP" altLang="en-US" dirty="0"/>
          </a:p>
        </p:txBody>
      </p:sp>
    </p:spTree>
    <p:extLst>
      <p:ext uri="{BB962C8B-B14F-4D97-AF65-F5344CB8AC3E}">
        <p14:creationId xmlns:p14="http://schemas.microsoft.com/office/powerpoint/2010/main" val="280430393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a:t>
            </a:r>
            <a:r>
              <a:rPr lang="ja-JP" altLang="en-US" dirty="0" smtClean="0"/>
              <a:t>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r>
              <a:rPr lang="ja-JP" altLang="en-US" sz="1400" dirty="0" smtClean="0"/>
              <a:t>。</a:t>
            </a:r>
            <a:endParaRPr lang="ja-JP" altLang="en-US" sz="1400" dirty="0"/>
          </a:p>
        </p:txBody>
      </p:sp>
    </p:spTree>
    <p:extLst>
      <p:ext uri="{BB962C8B-B14F-4D97-AF65-F5344CB8AC3E}">
        <p14:creationId xmlns:p14="http://schemas.microsoft.com/office/powerpoint/2010/main" val="1384958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コントローラおよび中継ゲートウェイには、インターネットから疎通可能なグローバル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コントローラおよび中継ゲートウェイの各ホストにグローバル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コントローラとインターネットとの間の疎通要件</a:t>
            </a:r>
          </a:p>
          <a:p>
            <a:pPr lvl="1"/>
            <a:r>
              <a:rPr kumimoji="1" lang="ja-JP" altLang="en-US" sz="1400" dirty="0" smtClean="0"/>
              <a:t>コントローラは、インターネット上の任意のホストから、少なくとも、</a:t>
            </a:r>
            <a:r>
              <a:rPr kumimoji="1" lang="en-US" altLang="ja-JP" sz="1400" dirty="0" smtClean="0"/>
              <a:t>TCP 443 </a:t>
            </a:r>
            <a:r>
              <a:rPr kumimoji="1" lang="ja-JP" altLang="en-US" sz="1400" dirty="0" smtClean="0"/>
              <a:t>および </a:t>
            </a:r>
            <a:r>
              <a:rPr kumimoji="1" lang="en-US" altLang="ja-JP" sz="1400" dirty="0" smtClean="0"/>
              <a:t>TCP 88 </a:t>
            </a:r>
            <a:r>
              <a:rPr kumimoji="1" lang="ja-JP" altLang="en-US" sz="1400" dirty="0" smtClean="0"/>
              <a:t>宛の通信を受けることができる必要がある。</a:t>
            </a:r>
            <a:endParaRPr kumimoji="1" lang="en-US" altLang="ja-JP" sz="1400" dirty="0" smtClean="0"/>
          </a:p>
          <a:p>
            <a:pPr lvl="1"/>
            <a:r>
              <a:rPr kumimoji="1" lang="ja-JP" altLang="en-US" sz="1400" dirty="0" smtClean="0"/>
              <a:t>コントローラは、インターネット上の任意の </a:t>
            </a:r>
            <a:r>
              <a:rPr kumimoji="1" lang="en-US" altLang="ja-JP" sz="1400" dirty="0" smtClean="0"/>
              <a:t>HTTP</a:t>
            </a:r>
            <a:r>
              <a:rPr kumimoji="1" lang="ja-JP" altLang="en-US" sz="1400" dirty="0" smtClean="0"/>
              <a:t> および</a:t>
            </a:r>
            <a:r>
              <a:rPr kumimoji="1" lang="en-US" altLang="ja-JP" sz="1400" dirty="0" smtClean="0"/>
              <a:t> HTTPS</a:t>
            </a:r>
            <a:r>
              <a:rPr kumimoji="1" lang="ja-JP" altLang="en-US" sz="1400" dirty="0" smtClean="0"/>
              <a:t> サーバー宛にアクセスできる必要がある。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r>
              <a:rPr lang="ja-JP" altLang="en-US" sz="1400" dirty="0"/>
              <a:t>中継ゲートウェイ</a:t>
            </a:r>
            <a:r>
              <a:rPr kumimoji="1" lang="ja-JP" altLang="en-US" sz="1400" dirty="0" smtClean="0"/>
              <a:t>は、インターネット上の任意の </a:t>
            </a:r>
            <a:r>
              <a:rPr kumimoji="1" lang="en-US" altLang="ja-JP" sz="1400" dirty="0" smtClean="0"/>
              <a:t>HTTP </a:t>
            </a:r>
            <a:r>
              <a:rPr kumimoji="1" lang="ja-JP" altLang="en-US" sz="1400" dirty="0" smtClean="0"/>
              <a:t>および </a:t>
            </a:r>
            <a:r>
              <a:rPr kumimoji="1" lang="en-US" altLang="ja-JP" sz="1400" dirty="0" smtClean="0"/>
              <a:t>HTTPS </a:t>
            </a:r>
            <a:r>
              <a:rPr kumimoji="1" lang="ja-JP" altLang="en-US" sz="1400" dirty="0" smtClean="0"/>
              <a:t>サーバー</a:t>
            </a:r>
            <a:r>
              <a:rPr lang="ja-JP" altLang="en-US" sz="1400" dirty="0"/>
              <a:t>宛にアクセスできる必要がある</a:t>
            </a:r>
            <a:r>
              <a:rPr lang="ja-JP" altLang="en-US" sz="1400" dirty="0" smtClean="0"/>
              <a:t>。</a:t>
            </a:r>
            <a:endParaRPr lang="en-US" altLang="ja-JP" sz="1400" dirty="0" smtClean="0"/>
          </a:p>
          <a:p>
            <a:pPr lvl="1"/>
            <a:r>
              <a:rPr lang="ja-JP" altLang="en-US" sz="1400" dirty="0"/>
              <a:t>中継ゲートウェイ</a:t>
            </a:r>
            <a:r>
              <a:rPr kumimoji="1" lang="ja-JP" altLang="en-US" sz="1400" dirty="0" smtClean="0"/>
              <a:t>は、コントローラの </a:t>
            </a:r>
            <a:r>
              <a:rPr kumimoji="1" lang="en-US" altLang="ja-JP" sz="1400" dirty="0" smtClean="0"/>
              <a:t>TCP 88 </a:t>
            </a:r>
            <a:r>
              <a:rPr kumimoji="1" lang="ja-JP" altLang="en-US" sz="1400" dirty="0" smtClean="0"/>
              <a:t>宛にアクセスできる必要がある。</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コントローラおよび中継ゲートウェイのインターネット接続</a:t>
            </a:r>
            <a:endParaRPr kumimoji="1" lang="ja-JP" altLang="en-US" sz="3200" dirty="0"/>
          </a:p>
        </p:txBody>
      </p:sp>
    </p:spTree>
    <p:extLst>
      <p:ext uri="{BB962C8B-B14F-4D97-AF65-F5344CB8AC3E}">
        <p14:creationId xmlns:p14="http://schemas.microsoft.com/office/powerpoint/2010/main" val="2443874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sessions?password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、そのコントローラが認識している中継ゲートウェイごとのサーバーセッションの一覧を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QueryPassword_Sessions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smtClean="0"/>
              <a:t>セッションの値の内容は、</a:t>
            </a:r>
            <a:endParaRPr kumimoji="1" lang="en-US" altLang="ja-JP" dirty="0" smtClean="0"/>
          </a:p>
          <a:p>
            <a:r>
              <a:rPr kumimoji="1" lang="en-US" altLang="ja-JP" dirty="0" smtClean="0"/>
              <a:t>8-5 </a:t>
            </a:r>
            <a:r>
              <a:rPr kumimoji="1" lang="ja-JP" altLang="en-US" dirty="0" smtClean="0"/>
              <a:t>の説明と同一。</a:t>
            </a:r>
            <a:endParaRPr kumimoji="1" lang="ja-JP" altLang="en-US" dirty="0"/>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smtClean="0"/>
              <a:t>JSON </a:t>
            </a:r>
            <a:r>
              <a:rPr kumimoji="1" lang="ja-JP" altLang="en-US" dirty="0" smtClean="0"/>
              <a:t>形式で、中継ゲートウェイの </a:t>
            </a:r>
            <a:r>
              <a:rPr kumimoji="1" lang="en-US" altLang="ja-JP" dirty="0" err="1" smtClean="0"/>
              <a:t>GateID</a:t>
            </a:r>
            <a:r>
              <a:rPr kumimoji="1" lang="en-US" altLang="ja-JP" dirty="0" smtClean="0"/>
              <a:t> (</a:t>
            </a:r>
            <a:r>
              <a:rPr kumimoji="1" lang="ja-JP" altLang="en-US" dirty="0" smtClean="0"/>
              <a:t>前ページ</a:t>
            </a:r>
            <a:r>
              <a:rPr kumimoji="1" lang="en-US" altLang="ja-JP" dirty="0" smtClean="0"/>
              <a:t>) </a:t>
            </a:r>
            <a:r>
              <a:rPr kumimoji="1" lang="ja-JP" altLang="en-US" dirty="0" smtClean="0"/>
              <a:t>の文字列をもとにした連想配列の中に、セッションの配列 </a:t>
            </a:r>
            <a:r>
              <a:rPr kumimoji="1" lang="en-US" altLang="ja-JP" dirty="0" smtClean="0"/>
              <a:t>(0 </a:t>
            </a:r>
            <a:r>
              <a:rPr kumimoji="1" lang="ja-JP" altLang="en-US" dirty="0" smtClean="0"/>
              <a:t>個以上</a:t>
            </a:r>
            <a:r>
              <a:rPr kumimoji="1" lang="en-US" altLang="ja-JP" dirty="0" smtClean="0"/>
              <a:t>) </a:t>
            </a:r>
            <a:r>
              <a:rPr kumimoji="1" lang="ja-JP" altLang="en-US" dirty="0" smtClean="0"/>
              <a:t>が含まれている。</a:t>
            </a:r>
            <a:endParaRPr kumimoji="1" lang="en-US" altLang="ja-JP" dirty="0" smtClean="0"/>
          </a:p>
          <a:p>
            <a:r>
              <a:rPr kumimoji="1" lang="ja-JP" altLang="en-US" dirty="0" smtClean="0"/>
              <a:t>たとえば、左の例の場合、</a:t>
            </a:r>
            <a:r>
              <a:rPr kumimoji="1" lang="en-US" altLang="ja-JP" dirty="0" smtClean="0"/>
              <a:t>2 </a:t>
            </a:r>
            <a:r>
              <a:rPr kumimoji="1" lang="ja-JP" altLang="en-US" dirty="0" smtClean="0"/>
              <a:t>台の中継ゲートウェイがあり、</a:t>
            </a:r>
            <a:r>
              <a:rPr kumimoji="1" lang="en-US" altLang="ja-JP" dirty="0" smtClean="0"/>
              <a:t>1 </a:t>
            </a:r>
            <a:r>
              <a:rPr kumimoji="1" lang="ja-JP" altLang="en-US" dirty="0" smtClean="0"/>
              <a:t>台目には </a:t>
            </a:r>
            <a:r>
              <a:rPr kumimoji="1" lang="en-US" altLang="ja-JP" dirty="0" smtClean="0"/>
              <a:t>1 </a:t>
            </a:r>
            <a:r>
              <a:rPr kumimoji="1" lang="ja-JP" altLang="en-US" dirty="0" smtClean="0"/>
              <a:t>個のセッションが、</a:t>
            </a:r>
            <a:r>
              <a:rPr kumimoji="1" lang="en-US" altLang="ja-JP" dirty="0" smtClean="0"/>
              <a:t>2 </a:t>
            </a:r>
            <a:r>
              <a:rPr kumimoji="1" lang="ja-JP" altLang="en-US" dirty="0" smtClean="0"/>
              <a:t>台目には </a:t>
            </a:r>
            <a:r>
              <a:rPr kumimoji="1" lang="en-US" altLang="ja-JP" dirty="0" smtClean="0"/>
              <a:t>0 </a:t>
            </a:r>
            <a:r>
              <a:rPr kumimoji="1" lang="ja-JP" altLang="en-US" dirty="0" smtClean="0"/>
              <a:t>個のセッションが存在することが分かる。</a:t>
            </a:r>
            <a:endParaRPr kumimoji="1" lang="ja-JP" altLang="en-US" dirty="0"/>
          </a:p>
        </p:txBody>
      </p:sp>
    </p:spTree>
    <p:extLst>
      <p:ext uri="{BB962C8B-B14F-4D97-AF65-F5344CB8AC3E}">
        <p14:creationId xmlns:p14="http://schemas.microsoft.com/office/powerpoint/2010/main" val="4252129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smtClean="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smtClean="0"/>
          </a:p>
          <a:p>
            <a:pPr lvl="1">
              <a:lnSpc>
                <a:spcPct val="110000"/>
              </a:lnSpc>
            </a:pPr>
            <a:r>
              <a:rPr kumimoji="1" lang="ja-JP" altLang="en-US" sz="1600" dirty="0" smtClean="0"/>
              <a:t>厳密には、インストーラ内で記述する </a:t>
            </a:r>
            <a:r>
              <a:rPr kumimoji="1" lang="en-US" altLang="ja-JP" sz="1600" dirty="0" smtClean="0"/>
              <a:t>EntryPoint.dat</a:t>
            </a:r>
            <a:r>
              <a:rPr kumimoji="1" lang="ja-JP" altLang="en-US" sz="1600" dirty="0" smtClean="0"/>
              <a:t> ファイルの内容 </a:t>
            </a:r>
            <a:r>
              <a:rPr lang="en-US" altLang="ja-JP" sz="1600" dirty="0" smtClean="0"/>
              <a:t>(URL </a:t>
            </a:r>
            <a:r>
              <a:rPr lang="ja-JP" altLang="en-US" sz="1600" dirty="0" smtClean="0"/>
              <a:t>等</a:t>
            </a:r>
            <a:r>
              <a:rPr lang="en-US" altLang="ja-JP" sz="1600" dirty="0" smtClean="0"/>
              <a:t>)</a:t>
            </a:r>
            <a:r>
              <a:rPr lang="ja-JP" altLang="en-US" sz="1600" dirty="0" smtClean="0"/>
              <a:t> を知り得れば、誰でもコントローラおよび中継ゲートウェイシステムを利用できるということになる。</a:t>
            </a:r>
          </a:p>
          <a:p>
            <a:pPr>
              <a:lnSpc>
                <a:spcPct val="110000"/>
              </a:lnSpc>
            </a:pPr>
            <a:r>
              <a:rPr kumimoji="1" lang="ja-JP" altLang="en-US" sz="1800" dirty="0" smtClean="0"/>
              <a:t>このように、不特定多数のユーザーのために門戸を開いている状態は、「</a:t>
            </a:r>
            <a:r>
              <a:rPr kumimoji="1" lang="en-US" altLang="ja-JP" sz="1800" dirty="0" smtClean="0"/>
              <a:t>NTT </a:t>
            </a:r>
            <a:r>
              <a:rPr kumimoji="1" lang="ja-JP" altLang="en-US" sz="1800" dirty="0" smtClean="0"/>
              <a:t>東日本 </a:t>
            </a:r>
            <a:r>
              <a:rPr kumimoji="1" lang="en-US" altLang="ja-JP" sz="1800" dirty="0" smtClean="0"/>
              <a:t>– IPA </a:t>
            </a:r>
            <a:r>
              <a:rPr kumimoji="1" lang="ja-JP" altLang="en-US" sz="1800" dirty="0" smtClean="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smtClean="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smtClean="0"/>
          </a:p>
          <a:p>
            <a:pPr>
              <a:lnSpc>
                <a:spcPct val="110000"/>
              </a:lnSpc>
            </a:pPr>
            <a:r>
              <a:rPr lang="ja-JP" altLang="en-US" sz="1800" dirty="0" smtClean="0"/>
              <a:t>「登録キー」は「</a:t>
            </a:r>
            <a:r>
              <a:rPr lang="en-US" altLang="ja-JP" sz="1800" dirty="0" smtClean="0"/>
              <a:t>8-14</a:t>
            </a:r>
            <a:r>
              <a:rPr lang="ja-JP" altLang="en-US" sz="1800" dirty="0" smtClean="0"/>
              <a:t>」の手順に従い、コントローラの設定変数として記述する。</a:t>
            </a:r>
            <a:r>
              <a:rPr lang="en-US" altLang="ja-JP" sz="1800" dirty="0" smtClean="0"/>
              <a:t/>
            </a:r>
            <a:br>
              <a:rPr lang="en-US" altLang="ja-JP" sz="1800" dirty="0" smtClean="0"/>
            </a:br>
            <a:r>
              <a:rPr lang="ja-JP" altLang="en-US" sz="1800" dirty="0" smtClean="0"/>
              <a:t>ここで、設定変数の名前は </a:t>
            </a:r>
            <a:r>
              <a:rPr lang="en-US" altLang="ja-JP" sz="1800" dirty="0" smtClean="0"/>
              <a:t>“</a:t>
            </a:r>
            <a:r>
              <a:rPr lang="en-US" altLang="ja-JP" sz="1800" dirty="0" err="1" smtClean="0"/>
              <a:t>RegistrationKey</a:t>
            </a:r>
            <a:r>
              <a:rPr lang="en-US" altLang="ja-JP" sz="1800" dirty="0" smtClean="0"/>
              <a:t>” </a:t>
            </a:r>
            <a:r>
              <a:rPr lang="ja-JP" altLang="en-US" sz="1800" dirty="0" smtClean="0"/>
              <a:t>とし、</a:t>
            </a:r>
            <a:r>
              <a:rPr lang="en-US" altLang="ja-JP" sz="1800" dirty="0" smtClean="0"/>
              <a:t>VAR_VALUE1 </a:t>
            </a:r>
            <a:r>
              <a:rPr lang="ja-JP" altLang="en-US" sz="1800" dirty="0" smtClean="0"/>
              <a:t>列に登録キーの文字列を記載する。</a:t>
            </a:r>
            <a:br>
              <a:rPr lang="ja-JP" altLang="en-US" sz="1800" dirty="0" smtClean="0"/>
            </a:br>
            <a:r>
              <a:rPr lang="ja-JP" altLang="en-US" sz="1800" dirty="0" smtClean="0"/>
              <a:t>複数の </a:t>
            </a:r>
            <a:r>
              <a:rPr lang="en-US" altLang="ja-JP" sz="1800" dirty="0"/>
              <a:t>“</a:t>
            </a:r>
            <a:r>
              <a:rPr lang="en-US" altLang="ja-JP" sz="1800" dirty="0" err="1"/>
              <a:t>RegistrationKey</a:t>
            </a:r>
            <a:r>
              <a:rPr lang="en-US" altLang="ja-JP" sz="1800" dirty="0" smtClean="0"/>
              <a:t>”</a:t>
            </a:r>
            <a:r>
              <a:rPr lang="ja-JP" altLang="en-US" sz="1800" dirty="0" smtClean="0"/>
              <a:t> を登録することも可能である。</a:t>
            </a:r>
            <a:r>
              <a:rPr lang="en-US" altLang="ja-JP" sz="1800" dirty="0" smtClean="0"/>
              <a:t>(</a:t>
            </a:r>
            <a:r>
              <a:rPr lang="ja-JP" altLang="en-US" sz="1800" dirty="0" smtClean="0"/>
              <a:t>複数行の登録をすればよい。</a:t>
            </a:r>
            <a:r>
              <a:rPr lang="en-US" altLang="ja-JP" sz="1800" dirty="0" smtClean="0"/>
              <a:t>)</a:t>
            </a:r>
            <a:br>
              <a:rPr lang="en-US" altLang="ja-JP" sz="1800" dirty="0" smtClean="0"/>
            </a:br>
            <a:r>
              <a:rPr lang="ja-JP" altLang="en-US" sz="1800" dirty="0" smtClean="0"/>
              <a:t>いずれかの </a:t>
            </a:r>
            <a:r>
              <a:rPr lang="en-US" altLang="ja-JP" sz="1800" dirty="0"/>
              <a:t>“</a:t>
            </a:r>
            <a:r>
              <a:rPr lang="en-US" altLang="ja-JP" sz="1800" dirty="0" err="1"/>
              <a:t>RegistrationKey</a:t>
            </a:r>
            <a:r>
              <a:rPr lang="en-US" altLang="ja-JP" sz="1800" dirty="0" smtClean="0"/>
              <a:t>” </a:t>
            </a:r>
            <a:r>
              <a:rPr lang="ja-JP" altLang="en-US" sz="1800" dirty="0" smtClean="0"/>
              <a:t>の値に一致すれば、登録が許可される。</a:t>
            </a:r>
            <a:endParaRPr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smtClean="0"/>
              <a:t>8-16. </a:t>
            </a:r>
            <a:r>
              <a:rPr kumimoji="1" lang="ja-JP" altLang="en-US" sz="3200" dirty="0" smtClean="0"/>
              <a:t>中継システムへのアプリの接続を組織構成員にのみ許可する方法</a:t>
            </a:r>
            <a:endParaRPr kumimoji="1" lang="ja-JP" altLang="en-US" sz="3200" dirty="0"/>
          </a:p>
        </p:txBody>
      </p:sp>
      <p:pic>
        <p:nvPicPr>
          <p:cNvPr id="7" name="図 6"/>
          <p:cNvPicPr>
            <a:picLocks noChangeAspect="1"/>
          </p:cNvPicPr>
          <p:nvPr/>
        </p:nvPicPr>
        <p:blipFill>
          <a:blip r:embed="rId2"/>
          <a:stretch>
            <a:fillRect/>
          </a:stretch>
        </p:blipFill>
        <p:spPr>
          <a:xfrm>
            <a:off x="2962102" y="4694183"/>
            <a:ext cx="3143250" cy="1143000"/>
          </a:xfrm>
          <a:prstGeom prst="rect">
            <a:avLst/>
          </a:prstGeom>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smtClean="0"/>
              <a:t>コントローラが「登録キー」を求める状態に設定された後は、新たなサーバーを登録しようとしたときに、「サーバー設定ツール」上で「登録キー」の入力が要求される。</a:t>
            </a:r>
            <a:endParaRPr kumimoji="1" lang="en-US" altLang="ja-JP" sz="2000" dirty="0" smtClean="0"/>
          </a:p>
          <a:p>
            <a:pPr>
              <a:lnSpc>
                <a:spcPct val="120000"/>
              </a:lnSpc>
            </a:pPr>
            <a:r>
              <a:rPr lang="en-US" altLang="ja-JP" sz="2000" dirty="0" smtClean="0"/>
              <a:t>“</a:t>
            </a:r>
            <a:r>
              <a:rPr lang="en-US" altLang="ja-JP" sz="2000" dirty="0" err="1" smtClean="0"/>
              <a:t>RegistrationKey</a:t>
            </a:r>
            <a:r>
              <a:rPr lang="en-US" altLang="ja-JP" sz="2000" dirty="0" smtClean="0"/>
              <a:t>” </a:t>
            </a:r>
            <a:r>
              <a:rPr lang="ja-JP" altLang="en-US" sz="2000" dirty="0" smtClean="0"/>
              <a:t>設定変数を設定した後、テスト用の「シン・テレワークシステム サーバー」で「固有 </a:t>
            </a:r>
            <a:r>
              <a:rPr lang="en-US" altLang="ja-JP" sz="2000" dirty="0" smtClean="0"/>
              <a:t>ID </a:t>
            </a:r>
            <a:r>
              <a:rPr lang="ja-JP" altLang="en-US" sz="2000" dirty="0" smtClean="0"/>
              <a:t>のリセット」を行ない、サービスを再起動してから「サーバー設定ツール」を起動し、「登録キー」が求められるようになったかどうか確認すること。</a:t>
            </a:r>
            <a:r>
              <a:rPr lang="en-US" altLang="ja-JP" sz="2000" dirty="0" smtClean="0"/>
              <a:t>(</a:t>
            </a:r>
            <a:r>
              <a:rPr lang="ja-JP" altLang="en-US" sz="2000" dirty="0" smtClean="0"/>
              <a:t>なお、「登録キー」が求められない時点ですでに登録されたサーバーは、「登録キー」が求められるようになった後でも、引き続き「登録キー」の入力なしで使用できる。</a:t>
            </a:r>
            <a:r>
              <a:rPr lang="en-US" altLang="ja-JP"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登録キーが一致しない限り、登録は許可されない。</a:t>
            </a:r>
            <a:endParaRPr kumimoji="1" lang="en-US" altLang="ja-JP" dirty="0" smtClean="0"/>
          </a:p>
          <a:p>
            <a:pPr marL="285750" indent="-285750">
              <a:buFont typeface="Arial" panose="020B0604020202020204" pitchFamily="34" charset="0"/>
              <a:buChar char="•"/>
            </a:pPr>
            <a:r>
              <a:rPr kumimoji="1" lang="ja-JP" altLang="en-US" dirty="0" smtClean="0"/>
              <a:t>一度登録されると、次回起動以降、登録キーは要求されない。</a:t>
            </a:r>
            <a:endParaRPr kumimoji="1" lang="ja-JP" altLang="en-US" dirty="0"/>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「連絡先メールアドレス」の入力は任意である</a:t>
            </a:r>
            <a:endParaRPr kumimoji="1" lang="en-US" altLang="ja-JP" dirty="0" smtClean="0"/>
          </a:p>
          <a:p>
            <a:pPr marL="285750" indent="-285750">
              <a:buFont typeface="Arial" panose="020B0604020202020204" pitchFamily="34" charset="0"/>
              <a:buChar char="•"/>
            </a:pPr>
            <a:r>
              <a:rPr kumimoji="1" lang="ja-JP" altLang="en-US" dirty="0" smtClean="0"/>
              <a:t>入力された登録キー文字列と、メールアドレスは、当該 </a:t>
            </a:r>
            <a:r>
              <a:rPr kumimoji="1" lang="en-US" altLang="ja-JP" dirty="0" smtClean="0"/>
              <a:t>MACHINE </a:t>
            </a:r>
            <a:r>
              <a:rPr kumimoji="1" lang="ja-JP" altLang="en-US" dirty="0" smtClean="0"/>
              <a:t>レコードの「</a:t>
            </a:r>
            <a:r>
              <a:rPr lang="en-US" altLang="ja-JP" dirty="0" smtClean="0"/>
              <a:t>JSON_ATTRIBUTES</a:t>
            </a:r>
            <a:r>
              <a:rPr lang="ja-JP" altLang="en-US" dirty="0" smtClean="0"/>
              <a:t>」列 </a:t>
            </a:r>
            <a:r>
              <a:rPr lang="en-US" altLang="ja-JP" dirty="0" smtClean="0"/>
              <a:t>(8-3 </a:t>
            </a:r>
            <a:r>
              <a:rPr lang="ja-JP" altLang="en-US" dirty="0" smtClean="0"/>
              <a:t>で解説</a:t>
            </a:r>
            <a:r>
              <a:rPr lang="en-US" altLang="ja-JP" dirty="0" smtClean="0"/>
              <a:t>) </a:t>
            </a:r>
            <a:r>
              <a:rPr lang="ja-JP" altLang="en-US" dirty="0" smtClean="0"/>
              <a:t>に </a:t>
            </a:r>
            <a:r>
              <a:rPr lang="en-US" altLang="ja-JP" dirty="0" smtClean="0"/>
              <a:t>JSON </a:t>
            </a:r>
            <a:r>
              <a:rPr lang="ja-JP" altLang="en-US" dirty="0" smtClean="0"/>
              <a:t>データとして以下のように記録される。</a:t>
            </a:r>
            <a:r>
              <a:rPr lang="en-US" altLang="ja-JP" dirty="0"/>
              <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smtClean="0"/>
              <a:t>コントローラ、中継ゲートウェイ、アプリケーションのソースコード等は、すべてオープンソースである。</a:t>
            </a:r>
          </a:p>
          <a:p>
            <a:pPr>
              <a:lnSpc>
                <a:spcPct val="120000"/>
              </a:lnSpc>
            </a:pPr>
            <a:r>
              <a:rPr lang="ja-JP" altLang="en-US" dirty="0" smtClean="0"/>
              <a:t>そのため、サービス</a:t>
            </a:r>
            <a:r>
              <a:rPr lang="ja-JP" altLang="en-US" dirty="0"/>
              <a:t>運営者は</a:t>
            </a:r>
            <a:r>
              <a:rPr lang="ja-JP" altLang="en-US" dirty="0" smtClean="0"/>
              <a:t>、自己の責任でソースコード等に含まれているファイル </a:t>
            </a:r>
            <a:r>
              <a:rPr lang="en-US" altLang="ja-JP" dirty="0" smtClean="0"/>
              <a:t>(</a:t>
            </a:r>
            <a:r>
              <a:rPr lang="ja-JP" altLang="en-US" dirty="0" smtClean="0"/>
              <a:t>コード、リソースデータ等</a:t>
            </a:r>
            <a:r>
              <a:rPr lang="en-US" altLang="ja-JP" dirty="0" smtClean="0"/>
              <a:t>) </a:t>
            </a:r>
            <a:r>
              <a:rPr lang="ja-JP" altLang="en-US" dirty="0" smtClean="0"/>
              <a:t>を書換えて動作を変更し、運用を行なうことができる。</a:t>
            </a:r>
          </a:p>
          <a:p>
            <a:pPr>
              <a:lnSpc>
                <a:spcPct val="120000"/>
              </a:lnSpc>
            </a:pPr>
            <a:r>
              <a:rPr lang="ja-JP" altLang="en-US" dirty="0" smtClean="0"/>
              <a:t>この場合、以下の</a:t>
            </a:r>
            <a:r>
              <a:rPr lang="en-US" altLang="ja-JP" dirty="0" smtClean="0"/>
              <a:t> 2 </a:t>
            </a:r>
            <a:r>
              <a:rPr lang="ja-JP" altLang="en-US" dirty="0" err="1" smtClean="0"/>
              <a:t>つの</a:t>
            </a:r>
            <a:r>
              <a:rPr lang="ja-JP" altLang="en-US" dirty="0" smtClean="0"/>
              <a:t>方法がある。</a:t>
            </a:r>
            <a:endParaRPr lang="en-US" altLang="ja-JP" dirty="0" smtClean="0"/>
          </a:p>
          <a:p>
            <a:pPr marL="914400" lvl="1" indent="-457200">
              <a:lnSpc>
                <a:spcPct val="120000"/>
              </a:lnSpc>
              <a:buFont typeface="+mj-lt"/>
              <a:buAutoNum type="arabicPeriod"/>
            </a:pPr>
            <a:r>
              <a:rPr kumimoji="1" lang="ja-JP" altLang="en-US" dirty="0" smtClean="0"/>
              <a:t>書換えを行なった箇所を含めたコード全体を、ファイルベースの任意の方法 </a:t>
            </a:r>
            <a:r>
              <a:rPr kumimoji="1" lang="en-US" altLang="ja-JP" dirty="0" smtClean="0"/>
              <a:t>(</a:t>
            </a:r>
            <a:r>
              <a:rPr kumimoji="1" lang="ja-JP" altLang="en-US" dirty="0" smtClean="0"/>
              <a:t>例</a:t>
            </a:r>
            <a:r>
              <a:rPr kumimoji="1" lang="en-US" altLang="ja-JP" dirty="0" smtClean="0"/>
              <a:t>: </a:t>
            </a:r>
            <a:r>
              <a:rPr kumimoji="1" lang="ja-JP" altLang="en-US" dirty="0" smtClean="0"/>
              <a:t>上位ディレクトリごとバックアップしておく</a:t>
            </a:r>
            <a:r>
              <a:rPr kumimoji="1" lang="en-US" altLang="ja-JP" dirty="0" smtClean="0"/>
              <a:t>) </a:t>
            </a:r>
            <a:r>
              <a:rPr kumimoji="1" lang="ja-JP" altLang="en-US" dirty="0" smtClean="0"/>
              <a:t>で管理する。</a:t>
            </a:r>
            <a:endParaRPr kumimoji="1"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実現が容易である。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ja-JP" altLang="en-US" dirty="0" smtClean="0"/>
              <a:t>変更点が増えてくると、変更点の管理が複雑となる。</a:t>
            </a:r>
            <a:endParaRPr kumimoji="1" lang="en-US" altLang="ja-JP" dirty="0" smtClean="0"/>
          </a:p>
          <a:p>
            <a:pPr marL="914400" lvl="1" indent="-457200">
              <a:lnSpc>
                <a:spcPct val="120000"/>
              </a:lnSpc>
              <a:buFont typeface="+mj-lt"/>
              <a:buAutoNum type="arabicPeriod"/>
            </a:pPr>
            <a:r>
              <a:rPr lang="ja-JP" altLang="en-US" dirty="0"/>
              <a:t>書換えを</a:t>
            </a:r>
            <a:r>
              <a:rPr lang="ja-JP" altLang="en-US" dirty="0" smtClean="0"/>
              <a:t>行なった変更点を含めて、サービス運営者自ら用意する別の </a:t>
            </a:r>
            <a:r>
              <a:rPr lang="en-US" altLang="ja-JP" dirty="0" err="1" smtClean="0"/>
              <a:t>Git</a:t>
            </a:r>
            <a:r>
              <a:rPr lang="en-US" altLang="ja-JP" dirty="0" smtClean="0"/>
              <a:t> </a:t>
            </a:r>
            <a:r>
              <a:rPr lang="ja-JP" altLang="en-US" dirty="0" smtClean="0"/>
              <a:t>リポジトリで管理する。すなわち、書換えた変更点をまずローカルコミットし </a:t>
            </a:r>
            <a:r>
              <a:rPr lang="en-US" altLang="ja-JP" dirty="0" smtClean="0"/>
              <a:t>(</a:t>
            </a:r>
            <a:r>
              <a:rPr lang="ja-JP" altLang="en-US" dirty="0" smtClean="0"/>
              <a:t>必要に応じてブランチを切る</a:t>
            </a:r>
            <a:r>
              <a:rPr lang="en-US" altLang="ja-JP" dirty="0" smtClean="0"/>
              <a:t>)</a:t>
            </a:r>
            <a:r>
              <a:rPr lang="ja-JP" altLang="en-US" dirty="0" err="1" smtClean="0"/>
              <a:t>、</a:t>
            </a:r>
            <a:r>
              <a:rPr lang="ja-JP" altLang="en-US" dirty="0" smtClean="0"/>
              <a:t>次にこれを自ら用意する </a:t>
            </a:r>
            <a:r>
              <a:rPr lang="en-US" altLang="ja-JP" dirty="0" err="1" smtClean="0"/>
              <a:t>Git</a:t>
            </a:r>
            <a:r>
              <a:rPr lang="en-US" altLang="ja-JP" dirty="0" smtClean="0"/>
              <a:t> </a:t>
            </a:r>
            <a:r>
              <a:rPr lang="ja-JP" altLang="en-US" dirty="0" smtClean="0"/>
              <a:t>リポジトリサーバーに </a:t>
            </a:r>
            <a:r>
              <a:rPr lang="en-US" altLang="ja-JP" dirty="0" smtClean="0"/>
              <a:t>Push </a:t>
            </a:r>
            <a:r>
              <a:rPr lang="ja-JP" altLang="en-US" dirty="0" smtClean="0"/>
              <a:t>する。</a:t>
            </a:r>
            <a:endParaRPr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最も正統的な管理方法である。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en-US" altLang="ja-JP" dirty="0" err="1" smtClean="0"/>
              <a:t>Git</a:t>
            </a:r>
            <a:r>
              <a:rPr kumimoji="1" lang="en-US" altLang="ja-JP" dirty="0" smtClean="0"/>
              <a:t> </a:t>
            </a:r>
            <a:r>
              <a:rPr kumimoji="1" lang="ja-JP" altLang="en-US" dirty="0" smtClean="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a:t>
            </a:r>
            <a:r>
              <a:rPr lang="ja-JP" altLang="en-US" dirty="0" smtClean="0"/>
              <a:t>側についても </a:t>
            </a:r>
            <a:r>
              <a:rPr lang="en-US" altLang="ja-JP" dirty="0" err="1" smtClean="0"/>
              <a:t>Git</a:t>
            </a:r>
            <a:r>
              <a:rPr lang="en-US" altLang="ja-JP" dirty="0" smtClean="0"/>
              <a:t> </a:t>
            </a:r>
            <a:r>
              <a:rPr lang="ja-JP" altLang="en-US" dirty="0" smtClean="0"/>
              <a:t>で管理する必要がある。そこで、</a:t>
            </a:r>
            <a:r>
              <a:rPr lang="en-US" altLang="ja-JP" dirty="0" err="1" smtClean="0"/>
              <a:t>Git</a:t>
            </a:r>
            <a:r>
              <a:rPr lang="en-US" altLang="ja-JP" dirty="0" smtClean="0"/>
              <a:t> </a:t>
            </a:r>
            <a:r>
              <a:rPr lang="ja-JP" altLang="en-US" dirty="0" smtClean="0"/>
              <a:t>のサブモジュールに関する標準的知識も必要となる。</a:t>
            </a:r>
            <a:endParaRPr kumimoji="1" lang="en-US" altLang="ja-JP" dirty="0" smtClean="0"/>
          </a:p>
          <a:p>
            <a:pPr>
              <a:lnSpc>
                <a:spcPct val="120000"/>
              </a:lnSpc>
            </a:pPr>
            <a:r>
              <a:rPr kumimoji="1" lang="ja-JP" altLang="en-US" dirty="0" smtClean="0"/>
              <a:t>また、カスタマイズを行なった後、本家の </a:t>
            </a:r>
            <a:r>
              <a:rPr kumimoji="1" lang="en-US" altLang="ja-JP" dirty="0" smtClean="0"/>
              <a:t>(NTT </a:t>
            </a:r>
            <a:r>
              <a:rPr kumimoji="1" lang="ja-JP" altLang="en-US" dirty="0" smtClean="0"/>
              <a:t>東日本 </a:t>
            </a:r>
            <a:r>
              <a:rPr kumimoji="1" lang="en-US" altLang="ja-JP" dirty="0" smtClean="0"/>
              <a:t>– IPA </a:t>
            </a:r>
            <a:r>
              <a:rPr kumimoji="1" lang="ja-JP" altLang="en-US" dirty="0" err="1" smtClean="0"/>
              <a:t>が提</a:t>
            </a:r>
            <a:r>
              <a:rPr kumimoji="1" lang="ja-JP" altLang="en-US" dirty="0" smtClean="0"/>
              <a:t>供する</a:t>
            </a:r>
            <a:r>
              <a:rPr kumimoji="1" lang="en-US" altLang="ja-JP" dirty="0" smtClean="0"/>
              <a:t>) </a:t>
            </a:r>
            <a:r>
              <a:rPr kumimoji="1" lang="en-US" altLang="ja-JP" dirty="0" err="1" smtClean="0"/>
              <a:t>Git</a:t>
            </a:r>
            <a:r>
              <a:rPr kumimoji="1" lang="en-US" altLang="ja-JP" dirty="0" smtClean="0"/>
              <a:t> </a:t>
            </a:r>
            <a:r>
              <a:rPr kumimoji="1" lang="ja-JP" altLang="en-US" dirty="0" smtClean="0"/>
              <a:t>リポジトリで新しいバージョンが公開された場合は、その差分を取り込む必要がある。この際に、マージを行なう必要が生じる。この際は、</a:t>
            </a:r>
            <a:r>
              <a:rPr lang="en-US" altLang="ja-JP" dirty="0" err="1" smtClean="0"/>
              <a:t>Git</a:t>
            </a:r>
            <a:r>
              <a:rPr lang="en-US" altLang="ja-JP" dirty="0" smtClean="0"/>
              <a:t> </a:t>
            </a:r>
            <a:r>
              <a:rPr lang="ja-JP" altLang="en-US" dirty="0"/>
              <a:t>に関する標準的知識が必要となる</a:t>
            </a:r>
            <a:r>
              <a:rPr lang="ja-JP" altLang="en-US" dirty="0" smtClean="0"/>
              <a:t>。</a:t>
            </a:r>
            <a:endParaRPr lang="en-US" altLang="ja-JP" dirty="0" smtClean="0"/>
          </a:p>
          <a:p>
            <a:pPr>
              <a:lnSpc>
                <a:spcPct val="120000"/>
              </a:lnSpc>
            </a:pPr>
            <a:r>
              <a:rPr lang="en-US" altLang="ja-JP" dirty="0" err="1"/>
              <a:t>Git</a:t>
            </a:r>
            <a:r>
              <a:rPr lang="en-US" altLang="ja-JP" dirty="0"/>
              <a:t> </a:t>
            </a:r>
            <a:r>
              <a:rPr lang="ja-JP" altLang="en-US" dirty="0"/>
              <a:t>に関する標準的</a:t>
            </a:r>
            <a:r>
              <a:rPr lang="ja-JP" altLang="en-US" dirty="0" smtClean="0"/>
              <a:t>知識は、本ドキュメントの対象外であるため、</a:t>
            </a:r>
            <a:r>
              <a:rPr lang="en-US" altLang="ja-JP" dirty="0" err="1" smtClean="0"/>
              <a:t>Git</a:t>
            </a:r>
            <a:r>
              <a:rPr lang="en-US" altLang="ja-JP" dirty="0" smtClean="0"/>
              <a:t> </a:t>
            </a:r>
            <a:r>
              <a:rPr lang="ja-JP" altLang="en-US" dirty="0" smtClean="0"/>
              <a:t>のマニュアルや、豊富な解説書類 </a:t>
            </a:r>
            <a:r>
              <a:rPr lang="en-US" altLang="ja-JP" dirty="0" smtClean="0"/>
              <a:t>(</a:t>
            </a:r>
            <a:r>
              <a:rPr lang="ja-JP" altLang="en-US" dirty="0" smtClean="0"/>
              <a:t>日本語も相当数出版されている</a:t>
            </a:r>
            <a:r>
              <a:rPr lang="en-US" altLang="ja-JP" dirty="0" smtClean="0"/>
              <a:t>) </a:t>
            </a:r>
            <a:r>
              <a:rPr lang="ja-JP" altLang="en-US" dirty="0" smtClean="0"/>
              <a:t>を参考にすること。</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8-17. </a:t>
            </a:r>
            <a:r>
              <a:rPr kumimoji="1" lang="ja-JP" altLang="en-US" sz="2400" dirty="0" smtClean="0"/>
              <a:t>コントローラ、中継ゲートウェイ、アプリケーションのソースコード等のファイルのカスタマイズを行なう場合</a:t>
            </a:r>
            <a:endParaRPr kumimoji="1" lang="ja-JP" altLang="en-US" sz="2400" dirty="0"/>
          </a:p>
        </p:txBody>
      </p:sp>
    </p:spTree>
    <p:extLst>
      <p:ext uri="{BB962C8B-B14F-4D97-AF65-F5344CB8AC3E}">
        <p14:creationId xmlns:p14="http://schemas.microsoft.com/office/powerpoint/2010/main" val="32415243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smtClean="0"/>
              <a:t>第 </a:t>
            </a:r>
            <a:r>
              <a:rPr kumimoji="1" lang="en-US" altLang="ja-JP" sz="2000" dirty="0" smtClean="0"/>
              <a:t>6 </a:t>
            </a:r>
            <a:r>
              <a:rPr kumimoji="1" lang="ja-JP" altLang="en-US" sz="2000" dirty="0" smtClean="0"/>
              <a:t>章では、単純にアプリケーションのソースコードをビルドしたが、せっかくインストールした </a:t>
            </a:r>
            <a:r>
              <a:rPr kumimoji="1" lang="en-US" altLang="ja-JP" sz="2000" dirty="0" smtClean="0"/>
              <a:t>Visual Studio 2019 </a:t>
            </a:r>
            <a:r>
              <a:rPr kumimoji="1" lang="ja-JP" altLang="en-US" sz="2000" dirty="0" smtClean="0"/>
              <a:t>を用いると、ソースコードを快適に表示して読解・分析することができる。「</a:t>
            </a:r>
            <a:r>
              <a:rPr lang="en-US" altLang="ja-JP" sz="2000" dirty="0" smtClean="0"/>
              <a:t>IPA-DN-</a:t>
            </a:r>
            <a:r>
              <a:rPr lang="en-US" altLang="ja-JP" sz="2000" dirty="0" err="1" smtClean="0"/>
              <a:t>ThinApps</a:t>
            </a:r>
            <a:r>
              <a:rPr lang="en-US" altLang="ja-JP" sz="2000" dirty="0" smtClean="0"/>
              <a:t>-Private</a:t>
            </a:r>
            <a:r>
              <a:rPr lang="ja-JP" altLang="en-US" sz="2000" dirty="0" smtClean="0"/>
              <a:t>」の</a:t>
            </a:r>
            <a:r>
              <a:rPr kumimoji="1" lang="ja-JP" altLang="en-US" sz="2000" dirty="0" smtClean="0"/>
              <a:t>「</a:t>
            </a:r>
            <a:r>
              <a:rPr lang="en-US" altLang="ja-JP" sz="2000" dirty="0" err="1" smtClean="0"/>
              <a:t>src</a:t>
            </a:r>
            <a:r>
              <a:rPr lang="en-US" altLang="ja-JP" sz="2000" dirty="0" smtClean="0"/>
              <a:t>\IPA-DNP-ThinApps-Private.sln</a:t>
            </a:r>
            <a:r>
              <a:rPr lang="ja-JP" altLang="en-US" sz="2000" dirty="0" smtClean="0"/>
              <a:t>」ファイルをダブルクリックして起動するとよい。</a:t>
            </a:r>
            <a:endParaRPr lang="en-US" altLang="ja-JP" sz="2000" dirty="0" smtClean="0"/>
          </a:p>
          <a:p>
            <a:r>
              <a:rPr lang="ja-JP" altLang="en-US" sz="2000" dirty="0" smtClean="0"/>
              <a:t>同様に、コントローラのソースコードも、</a:t>
            </a:r>
            <a:r>
              <a:rPr lang="en-US" altLang="ja-JP" sz="2000" dirty="0"/>
              <a:t> Visual Studio 2019 </a:t>
            </a:r>
            <a:r>
              <a:rPr lang="ja-JP" altLang="en-US" sz="2000" dirty="0"/>
              <a:t>を用いると、ソースコードを快適に表示して読解・分析することができる</a:t>
            </a:r>
            <a:r>
              <a:rPr lang="ja-JP" altLang="en-US" sz="2000" dirty="0" smtClean="0"/>
              <a:t>。「</a:t>
            </a:r>
            <a:r>
              <a:rPr lang="en-US" altLang="ja-JP" sz="2000" dirty="0" smtClean="0"/>
              <a:t>IPA-DN-</a:t>
            </a:r>
            <a:r>
              <a:rPr lang="en-US" altLang="ja-JP" sz="2000" dirty="0" err="1" smtClean="0"/>
              <a:t>ThinController</a:t>
            </a:r>
            <a:r>
              <a:rPr lang="en-US" altLang="ja-JP" sz="2000" dirty="0" smtClean="0"/>
              <a:t>-Private</a:t>
            </a:r>
            <a:r>
              <a:rPr lang="ja-JP" altLang="en-US" sz="2000" dirty="0" smtClean="0"/>
              <a:t>」の「</a:t>
            </a:r>
            <a:r>
              <a:rPr lang="en-US" altLang="ja-JP" sz="2000" dirty="0"/>
              <a:t> </a:t>
            </a:r>
            <a:r>
              <a:rPr lang="en-US" altLang="ja-JP" sz="2000" dirty="0" smtClean="0"/>
              <a:t>IPA-DN-ThinController-Private.sln</a:t>
            </a:r>
            <a:r>
              <a:rPr lang="ja-JP" altLang="en-US" sz="2000" dirty="0" smtClean="0"/>
              <a:t>」</a:t>
            </a:r>
            <a:r>
              <a:rPr lang="ja-JP" altLang="en-US" sz="2000" dirty="0"/>
              <a:t>ファイルをダブルクリックして起動するとよい。</a:t>
            </a:r>
            <a:endParaRPr lang="en-US" altLang="ja-JP" sz="2000" dirty="0" smtClean="0"/>
          </a:p>
          <a:p>
            <a:r>
              <a:rPr kumimoji="1" lang="ja-JP" altLang="en-US" sz="2000" dirty="0" smtClean="0"/>
              <a:t>ある処理がどのように実装されているのか知りたい場合は、ソースコードを参照するとよい。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8-18. </a:t>
            </a:r>
            <a:r>
              <a:rPr kumimoji="1" lang="ja-JP" altLang="en-US" sz="3600" dirty="0" smtClean="0"/>
              <a:t>シン・テレワークシステムのソースコードの確認方法</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9235"/>
          </a:xfrm>
        </p:spPr>
        <p:txBody>
          <a:bodyPr>
            <a:normAutofit fontScale="92500" lnSpcReduction="10000"/>
          </a:bodyPr>
          <a:lstStyle/>
          <a:p>
            <a:r>
              <a:rPr kumimoji="1" lang="en-US" altLang="ja-JP" sz="2000" dirty="0" smtClean="0"/>
              <a:t>OTP </a:t>
            </a:r>
            <a:r>
              <a:rPr kumimoji="1" lang="ja-JP" altLang="en-US" sz="2000" dirty="0" smtClean="0"/>
              <a:t>を電子メールの代わりに </a:t>
            </a:r>
            <a:r>
              <a:rPr kumimoji="1" lang="en-US" altLang="ja-JP" sz="2000" dirty="0" smtClean="0"/>
              <a:t>SMS </a:t>
            </a:r>
            <a:r>
              <a:rPr kumimoji="1" lang="ja-JP" altLang="en-US" sz="2000" dirty="0" smtClean="0"/>
              <a:t>で送信することが可能です。これには、</a:t>
            </a:r>
            <a:r>
              <a:rPr kumimoji="1" lang="en-US" altLang="ja-JP" sz="2000" dirty="0" smtClean="0"/>
              <a:t>AWS </a:t>
            </a:r>
            <a:r>
              <a:rPr kumimoji="1" lang="ja-JP" altLang="en-US" sz="2000" dirty="0" smtClean="0"/>
              <a:t>の </a:t>
            </a:r>
            <a:r>
              <a:rPr lang="en-US" altLang="ja-JP" sz="2000" dirty="0"/>
              <a:t>Amazon Simple Notification </a:t>
            </a:r>
            <a:r>
              <a:rPr lang="en-US" altLang="ja-JP" sz="2000" dirty="0" smtClean="0"/>
              <a:t>Service</a:t>
            </a:r>
            <a:r>
              <a:rPr lang="ja-JP" altLang="en-US" sz="2000" dirty="0" smtClean="0"/>
              <a:t> </a:t>
            </a:r>
            <a:r>
              <a:rPr lang="en-US" altLang="ja-JP" sz="2000" dirty="0" smtClean="0"/>
              <a:t>(SNS) </a:t>
            </a:r>
            <a:r>
              <a:rPr lang="ja-JP" altLang="en-US" sz="2000" dirty="0" smtClean="0"/>
              <a:t>を利用可能です。コントローラ側の</a:t>
            </a:r>
            <a:r>
              <a:rPr kumimoji="1" lang="ja-JP" altLang="en-US" sz="2000" dirty="0" smtClean="0"/>
              <a:t>実現方法は、以下のとおりです。</a:t>
            </a:r>
            <a:endParaRPr kumimoji="1" lang="en-US" altLang="ja-JP" sz="2000" dirty="0" smtClean="0"/>
          </a:p>
          <a:p>
            <a:pPr lvl="1"/>
            <a:r>
              <a:rPr lang="en-US" altLang="ja-JP" sz="1800" dirty="0"/>
              <a:t>8-14 </a:t>
            </a:r>
            <a:r>
              <a:rPr lang="ja-JP" altLang="en-US" sz="1800" dirty="0" smtClean="0"/>
              <a:t>の「コントローラ</a:t>
            </a:r>
            <a:r>
              <a:rPr lang="ja-JP" altLang="en-US" sz="1800" dirty="0"/>
              <a:t>設定変数</a:t>
            </a:r>
            <a:r>
              <a:rPr lang="ja-JP" altLang="en-US" sz="1800" dirty="0" smtClean="0"/>
              <a:t>解説書」で解説されている以下の </a:t>
            </a:r>
            <a:r>
              <a:rPr lang="en-US" altLang="ja-JP" sz="1800" dirty="0" smtClean="0"/>
              <a:t>SMTP </a:t>
            </a:r>
            <a:r>
              <a:rPr lang="ja-JP" altLang="en-US" sz="1800" dirty="0" smtClean="0"/>
              <a:t>サーバーに関する設定変数を、以下のように変更します。</a:t>
            </a:r>
            <a:endParaRPr lang="en-US" altLang="ja-JP" sz="1800" dirty="0" smtClean="0"/>
          </a:p>
          <a:p>
            <a:pPr lvl="2"/>
            <a:r>
              <a:rPr lang="en-US" altLang="ja-JP" sz="1600" dirty="0" err="1" smtClean="0"/>
              <a:t>SmtpOtpFrom</a:t>
            </a:r>
            <a:r>
              <a:rPr lang="en-US" altLang="ja-JP" sz="1600" dirty="0" smtClean="0"/>
              <a:t>: “SMS” (</a:t>
            </a:r>
            <a:r>
              <a:rPr lang="ja-JP" altLang="en-US" sz="1600" dirty="0" smtClean="0"/>
              <a:t>固定文字列</a:t>
            </a:r>
            <a:r>
              <a:rPr lang="en-US" altLang="ja-JP" sz="1600" dirty="0" smtClean="0"/>
              <a:t>)</a:t>
            </a:r>
            <a:r>
              <a:rPr lang="ja-JP" altLang="en-US" sz="1600" dirty="0" smtClean="0"/>
              <a:t> に変更します。</a:t>
            </a:r>
            <a:endParaRPr lang="en-US" altLang="ja-JP" sz="1600" dirty="0"/>
          </a:p>
          <a:p>
            <a:pPr lvl="2"/>
            <a:r>
              <a:rPr lang="en-US" altLang="ja-JP" sz="1600" dirty="0" err="1"/>
              <a:t>SmtpServerHostname</a:t>
            </a:r>
            <a:r>
              <a:rPr lang="en-US" altLang="ja-JP" sz="1600" dirty="0"/>
              <a:t> : </a:t>
            </a:r>
            <a:r>
              <a:rPr lang="en-US" altLang="ja-JP" sz="1600" dirty="0" smtClean="0"/>
              <a:t>AWS </a:t>
            </a:r>
            <a:r>
              <a:rPr lang="ja-JP" altLang="en-US" sz="1600" dirty="0" smtClean="0"/>
              <a:t>のリージョン名を指定します。通常は、</a:t>
            </a:r>
            <a:r>
              <a:rPr lang="en-US" altLang="ja-JP" sz="1600" dirty="0" smtClean="0"/>
              <a:t>”ap-northeast-1”</a:t>
            </a:r>
            <a:r>
              <a:rPr lang="ja-JP" altLang="en-US" sz="1600" dirty="0" smtClean="0"/>
              <a:t> を指定します。</a:t>
            </a:r>
            <a:endParaRPr lang="en-US" altLang="ja-JP" sz="1600" dirty="0" smtClean="0"/>
          </a:p>
          <a:p>
            <a:pPr lvl="2"/>
            <a:r>
              <a:rPr lang="en-US" altLang="ja-JP" sz="1600" dirty="0" err="1" smtClean="0"/>
              <a:t>SmtpUsername</a:t>
            </a:r>
            <a:r>
              <a:rPr lang="en-US" altLang="ja-JP" sz="1600" dirty="0" smtClean="0"/>
              <a:t>: AWS </a:t>
            </a:r>
            <a:r>
              <a:rPr lang="ja-JP" altLang="en-US" sz="1600" dirty="0" smtClean="0"/>
              <a:t>の </a:t>
            </a:r>
            <a:r>
              <a:rPr lang="en-US" altLang="ja-JP" sz="1600" dirty="0" smtClean="0"/>
              <a:t>SNS </a:t>
            </a:r>
            <a:r>
              <a:rPr lang="ja-JP" altLang="en-US" sz="1600" dirty="0" smtClean="0"/>
              <a:t>サービスを利用するための </a:t>
            </a:r>
            <a:r>
              <a:rPr lang="en-US" altLang="ja-JP" sz="1600" dirty="0" smtClean="0"/>
              <a:t>AWS </a:t>
            </a:r>
            <a:r>
              <a:rPr lang="ja-JP" altLang="en-US" sz="1600" dirty="0" smtClean="0"/>
              <a:t>から発行された「アクセスキー </a:t>
            </a:r>
            <a:r>
              <a:rPr lang="en-US" altLang="ja-JP" sz="1600" dirty="0" smtClean="0"/>
              <a:t>ID</a:t>
            </a:r>
            <a:r>
              <a:rPr lang="ja-JP" altLang="en-US" sz="1600" dirty="0" smtClean="0"/>
              <a:t>」文字列を指定します。</a:t>
            </a:r>
            <a:endParaRPr lang="en-US" altLang="ja-JP" sz="1600" dirty="0" smtClean="0"/>
          </a:p>
          <a:p>
            <a:pPr lvl="2"/>
            <a:r>
              <a:rPr lang="en-US" altLang="ja-JP" sz="1600" dirty="0" err="1" smtClean="0"/>
              <a:t>SmtpPassword</a:t>
            </a:r>
            <a:r>
              <a:rPr lang="en-US" altLang="ja-JP" sz="1600" dirty="0" smtClean="0"/>
              <a:t>: </a:t>
            </a:r>
            <a:r>
              <a:rPr lang="en-US" altLang="ja-JP" sz="1600" dirty="0"/>
              <a:t>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a:t>
            </a:r>
            <a:r>
              <a:rPr lang="ja-JP" altLang="en-US" sz="1600" dirty="0" smtClean="0"/>
              <a:t>された「シークレットアクセスキー」文字列を指定します。</a:t>
            </a:r>
            <a:endParaRPr lang="en-US" altLang="ja-JP" sz="1600" dirty="0" smtClean="0"/>
          </a:p>
          <a:p>
            <a:pPr lvl="1"/>
            <a:r>
              <a:rPr lang="ja-JP" altLang="en-US" sz="2000" dirty="0" smtClean="0"/>
              <a:t>上記の設定を行なった場合、コントローラは、</a:t>
            </a:r>
            <a:r>
              <a:rPr lang="en-US" altLang="ja-JP" sz="2000" dirty="0" smtClean="0"/>
              <a:t>SMTP </a:t>
            </a:r>
            <a:r>
              <a:rPr lang="ja-JP" altLang="en-US" sz="2000" dirty="0" smtClean="0"/>
              <a:t>サーバーを使用する代わりに、</a:t>
            </a:r>
            <a:r>
              <a:rPr lang="en-US" altLang="ja-JP" sz="2000" dirty="0" smtClean="0"/>
              <a:t>AWS </a:t>
            </a:r>
            <a:r>
              <a:rPr lang="ja-JP" altLang="en-US" sz="2000" dirty="0" smtClean="0"/>
              <a:t>の </a:t>
            </a:r>
            <a:r>
              <a:rPr lang="en-US" altLang="ja-JP" sz="2000" dirty="0" smtClean="0"/>
              <a:t>SNS API </a:t>
            </a:r>
            <a:r>
              <a:rPr lang="ja-JP" altLang="en-US" sz="2000" dirty="0" smtClean="0"/>
              <a:t>を用いて </a:t>
            </a:r>
            <a:r>
              <a:rPr lang="en-US" altLang="ja-JP" sz="2000" dirty="0" smtClean="0"/>
              <a:t>SMS </a:t>
            </a:r>
            <a:r>
              <a:rPr lang="ja-JP" altLang="en-US" sz="2000" dirty="0" smtClean="0"/>
              <a:t>を送信します。</a:t>
            </a:r>
            <a:endParaRPr lang="en-US" altLang="ja-JP" sz="2000" dirty="0" smtClean="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8-19. OTP </a:t>
            </a:r>
            <a:r>
              <a:rPr kumimoji="1" lang="ja-JP" altLang="en-US" sz="3200" dirty="0" smtClean="0"/>
              <a:t>を電子メールの代わりに </a:t>
            </a:r>
            <a:r>
              <a:rPr kumimoji="1" lang="en-US" altLang="ja-JP" sz="3200" dirty="0" smtClean="0"/>
              <a:t>SMS </a:t>
            </a:r>
            <a:r>
              <a:rPr kumimoji="1" lang="ja-JP" altLang="en-US" sz="3200" dirty="0" smtClean="0"/>
              <a:t>で送信する方法</a:t>
            </a:r>
            <a:endParaRPr kumimoji="1" lang="ja-JP" altLang="en-US" sz="3200" dirty="0"/>
          </a:p>
        </p:txBody>
      </p:sp>
      <p:sp>
        <p:nvSpPr>
          <p:cNvPr id="6" name="テキスト ボックス 5"/>
          <p:cNvSpPr txBox="1"/>
          <p:nvPr/>
        </p:nvSpPr>
        <p:spPr>
          <a:xfrm>
            <a:off x="1517483" y="3518841"/>
            <a:ext cx="9439413" cy="3139321"/>
          </a:xfrm>
          <a:prstGeom prst="rect">
            <a:avLst/>
          </a:prstGeom>
          <a:solidFill>
            <a:srgbClr val="FFFFCC"/>
          </a:solidFill>
          <a:ln w="12700">
            <a:solidFill>
              <a:srgbClr val="FF0000"/>
            </a:solidFill>
          </a:ln>
        </p:spPr>
        <p:txBody>
          <a:bodyPr wrap="square" rtlCol="0">
            <a:spAutoFit/>
          </a:bodyPr>
          <a:lstStyle/>
          <a:p>
            <a:r>
              <a:rPr lang="ja-JP" altLang="en-US" sz="1050" b="1" dirty="0" smtClean="0"/>
              <a:t>解説と注意事項 </a:t>
            </a:r>
            <a:r>
              <a:rPr lang="en-US" altLang="ja-JP" sz="1050" b="1" dirty="0" smtClean="0"/>
              <a:t>(SMS </a:t>
            </a:r>
            <a:r>
              <a:rPr lang="ja-JP" altLang="en-US" sz="1050" b="1" dirty="0" smtClean="0"/>
              <a:t>機能を利用するために、必ずお読みください</a:t>
            </a:r>
            <a:r>
              <a:rPr lang="en-US" altLang="ja-JP" sz="1050" b="1" dirty="0" smtClean="0"/>
              <a:t>)</a:t>
            </a:r>
          </a:p>
          <a:p>
            <a:endParaRPr lang="en-US" altLang="ja-JP" sz="900" dirty="0" smtClean="0"/>
          </a:p>
          <a:p>
            <a:r>
              <a:rPr lang="en-US" altLang="ja-JP" sz="900" dirty="0" smtClean="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ja-JP" altLang="en-US" sz="900" dirty="0" smtClean="0"/>
              <a:t>。</a:t>
            </a:r>
            <a:r>
              <a:rPr lang="en-US" altLang="ja-JP" sz="900" dirty="0" smtClean="0"/>
              <a:t>(</a:t>
            </a:r>
            <a:r>
              <a:rPr lang="ja-JP" altLang="en-US" sz="900" dirty="0" smtClean="0"/>
              <a:t>テスト等の一時的な利用に便利です。</a:t>
            </a:r>
            <a:r>
              <a:rPr lang="en-US" altLang="ja-JP" sz="900" dirty="0" smtClean="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smtClean="0"/>
              <a:t>送信機能の</a:t>
            </a:r>
            <a:r>
              <a:rPr lang="ja-JP" altLang="en-US" sz="900" dirty="0"/>
              <a:t>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a:t>
            </a:r>
            <a:r>
              <a:rPr lang="ja-JP" altLang="en-US" sz="900" dirty="0" smtClean="0"/>
              <a:t>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p>
        </p:txBody>
      </p:sp>
    </p:spTree>
    <p:extLst>
      <p:ext uri="{BB962C8B-B14F-4D97-AF65-F5344CB8AC3E}">
        <p14:creationId xmlns:p14="http://schemas.microsoft.com/office/powerpoint/2010/main" val="35804991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smtClean="0"/>
              <a:t>OTP </a:t>
            </a:r>
            <a:r>
              <a:rPr kumimoji="1" lang="ja-JP" altLang="en-US" sz="2400" dirty="0" smtClean="0"/>
              <a:t>を </a:t>
            </a:r>
            <a:r>
              <a:rPr kumimoji="1" lang="en-US" altLang="ja-JP" sz="2400" dirty="0" smtClean="0"/>
              <a:t>SMS </a:t>
            </a:r>
            <a:r>
              <a:rPr kumimoji="1" lang="ja-JP" altLang="en-US" sz="2400" dirty="0" smtClean="0"/>
              <a:t>で送信するシステムを構築したい場合は、サーバーアプリ側のビルド前に、ソースコードの設定変更が必要です。</a:t>
            </a:r>
            <a:r>
              <a:rPr kumimoji="1" lang="en-US" altLang="ja-JP" sz="2400" dirty="0" smtClean="0"/>
              <a:t/>
            </a:r>
            <a:br>
              <a:rPr kumimoji="1" lang="en-US" altLang="ja-JP" sz="2400" dirty="0" smtClean="0"/>
            </a:br>
            <a:r>
              <a:rPr kumimoji="1" lang="ja-JP" altLang="en-US" sz="2400" dirty="0" smtClean="0"/>
              <a:t>この設定変更を行なうことにより、「シン・テレワークシステム サーバー設定ツール」の画面で、メールアドレスの代わりに携帯電話番号 </a:t>
            </a:r>
            <a:r>
              <a:rPr kumimoji="1" lang="en-US" altLang="ja-JP" sz="2400" dirty="0" smtClean="0"/>
              <a:t>(</a:t>
            </a:r>
            <a:r>
              <a:rPr kumimoji="1" lang="ja-JP" altLang="en-US" sz="2400" dirty="0" smtClean="0"/>
              <a:t>例</a:t>
            </a:r>
            <a:r>
              <a:rPr kumimoji="1" lang="en-US" altLang="ja-JP" sz="2400" dirty="0" smtClean="0"/>
              <a:t>: 09001234567) </a:t>
            </a:r>
            <a:r>
              <a:rPr kumimoji="1" lang="ja-JP" altLang="en-US" sz="2400" dirty="0" smtClean="0"/>
              <a:t>を入力することが可能になります。</a:t>
            </a:r>
            <a:endParaRPr kumimoji="1" lang="en-US" altLang="ja-JP" sz="2400" dirty="0" smtClean="0"/>
          </a:p>
          <a:p>
            <a:pPr marL="914400" lvl="1" indent="-457200">
              <a:buFont typeface="+mj-lt"/>
              <a:buAutoNum type="arabicPeriod"/>
            </a:pPr>
            <a:r>
              <a:rPr lang="ja-JP" altLang="en-US" sz="2000" dirty="0" smtClean="0"/>
              <a:t>ソースコード中の「</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a:t>
            </a:r>
            <a:r>
              <a:rPr lang="en-US" altLang="ja-JP" sz="2000" dirty="0" err="1" smtClean="0"/>
              <a:t>Vars</a:t>
            </a:r>
            <a:r>
              <a:rPr lang="en-US" altLang="ja-JP" sz="2000" dirty="0" smtClean="0"/>
              <a:t>\</a:t>
            </a:r>
            <a:r>
              <a:rPr lang="en-US" altLang="ja-JP" sz="2000" dirty="0" err="1" smtClean="0"/>
              <a:t>VarsActivePatch.h</a:t>
            </a:r>
            <a:r>
              <a:rPr lang="ja-JP" altLang="en-US" sz="2000" dirty="0" smtClean="0"/>
              <a:t>」ファイルを開きます。</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smtClean="0"/>
              <a:t>の設定項目を </a:t>
            </a:r>
            <a:r>
              <a:rPr lang="en-US" altLang="ja-JP" sz="2000" dirty="0" smtClean="0"/>
              <a:t>“false” </a:t>
            </a:r>
            <a:r>
              <a:rPr lang="ja-JP" altLang="en-US" sz="2000" dirty="0" smtClean="0"/>
              <a:t>から </a:t>
            </a:r>
            <a:r>
              <a:rPr lang="en-US" altLang="ja-JP" sz="2000" dirty="0" smtClean="0"/>
              <a:t>“true” </a:t>
            </a:r>
            <a:r>
              <a:rPr lang="ja-JP" altLang="en-US" sz="2000" dirty="0" smtClean="0"/>
              <a:t>に変更します。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a:t>
            </a:r>
            <a:r>
              <a:rPr lang="ja-JP" altLang="en-US" sz="3200" dirty="0" smtClean="0"/>
              <a:t>する </a:t>
            </a:r>
            <a:r>
              <a:rPr lang="en-US" altLang="ja-JP" sz="3200" dirty="0" smtClean="0"/>
              <a:t>(</a:t>
            </a:r>
            <a:r>
              <a:rPr lang="ja-JP" altLang="en-US" sz="3200" dirty="0" smtClean="0"/>
              <a:t>続き</a:t>
            </a:r>
            <a:r>
              <a:rPr lang="en-US" altLang="ja-JP" sz="3200" dirty="0" smtClean="0"/>
              <a:t>)</a:t>
            </a:r>
            <a:endParaRPr kumimoji="1" lang="ja-JP" altLang="en-US" sz="3200" dirty="0"/>
          </a:p>
        </p:txBody>
      </p:sp>
      <p:pic>
        <p:nvPicPr>
          <p:cNvPr id="5" name="図 4"/>
          <p:cNvPicPr>
            <a:picLocks noChangeAspect="1"/>
          </p:cNvPicPr>
          <p:nvPr/>
        </p:nvPicPr>
        <p:blipFill>
          <a:blip r:embed="rId2"/>
          <a:stretch>
            <a:fillRect/>
          </a:stretch>
        </p:blipFill>
        <p:spPr>
          <a:xfrm>
            <a:off x="3356321" y="3528598"/>
            <a:ext cx="7705725" cy="723900"/>
          </a:xfrm>
          <a:prstGeom prst="rect">
            <a:avLst/>
          </a:prstGeom>
          <a:ln w="38100">
            <a:solidFill>
              <a:schemeClr val="tx1"/>
            </a:solidFill>
          </a:ln>
        </p:spPr>
      </p:pic>
      <p:sp>
        <p:nvSpPr>
          <p:cNvPr id="6" name="正方形/長方形 5"/>
          <p:cNvSpPr/>
          <p:nvPr/>
        </p:nvSpPr>
        <p:spPr>
          <a:xfrm>
            <a:off x="6715677" y="4056605"/>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87980" y="4397361"/>
            <a:ext cx="2329732" cy="369332"/>
          </a:xfrm>
          <a:prstGeom prst="rect">
            <a:avLst/>
          </a:prstGeom>
          <a:noFill/>
        </p:spPr>
        <p:txBody>
          <a:bodyPr wrap="square" rtlCol="0">
            <a:spAutoFit/>
          </a:bodyPr>
          <a:lstStyle/>
          <a:p>
            <a:r>
              <a:rPr kumimoji="1" lang="ja-JP" altLang="en-US" b="1" dirty="0" smtClean="0"/>
              <a:t>→ </a:t>
            </a:r>
            <a:r>
              <a:rPr kumimoji="1" lang="en-US" altLang="ja-JP" b="1" dirty="0" smtClean="0"/>
              <a:t>true </a:t>
            </a:r>
            <a:r>
              <a:rPr kumimoji="1" lang="ja-JP" altLang="en-US" b="1" dirty="0" smtClean="0"/>
              <a:t>に変更</a:t>
            </a:r>
            <a:endParaRPr kumimoji="1" lang="ja-JP" altLang="en-US" b="1" dirty="0"/>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smtClean="0"/>
              <a:t>SMS </a:t>
            </a:r>
            <a:r>
              <a:rPr kumimoji="1" lang="ja-JP" altLang="en-US" dirty="0" smtClean="0"/>
              <a:t>で </a:t>
            </a:r>
            <a:r>
              <a:rPr kumimoji="1" lang="en-US" altLang="ja-JP" dirty="0" smtClean="0"/>
              <a:t>OTP </a:t>
            </a:r>
            <a:r>
              <a:rPr kumimoji="1" lang="ja-JP" altLang="en-US" dirty="0" smtClean="0"/>
              <a:t>を送信した際の受信側画面例</a:t>
            </a:r>
            <a:endParaRPr kumimoji="1" lang="ja-JP" altLang="en-US" dirty="0"/>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smtClean="0"/>
              <a:t>SMS </a:t>
            </a:r>
            <a:r>
              <a:rPr kumimoji="1" lang="ja-JP" altLang="en-US" dirty="0" smtClean="0"/>
              <a:t>は、通信キャリアや </a:t>
            </a:r>
            <a:r>
              <a:rPr kumimoji="1" lang="en-US" altLang="ja-JP" dirty="0" smtClean="0"/>
              <a:t>Amazon </a:t>
            </a:r>
            <a:r>
              <a:rPr kumimoji="1" lang="ja-JP" altLang="en-US" dirty="0" smtClean="0"/>
              <a:t>のシステムの負荷や電波状況などにより、正常に送信されない可能性があります。</a:t>
            </a:r>
          </a:p>
          <a:p>
            <a:r>
              <a:rPr kumimoji="1" lang="en-US" altLang="ja-JP" dirty="0" smtClean="0"/>
              <a:t>OTP </a:t>
            </a:r>
            <a:r>
              <a:rPr kumimoji="1" lang="ja-JP" altLang="en-US" dirty="0" smtClean="0"/>
              <a:t>を利用する場合は、必ず、「非常用 </a:t>
            </a:r>
            <a:r>
              <a:rPr kumimoji="1" lang="en-US" altLang="ja-JP" dirty="0" smtClean="0"/>
              <a:t>OTP </a:t>
            </a:r>
            <a:r>
              <a:rPr kumimoji="1" lang="ja-JP" altLang="en-US" dirty="0" smtClean="0"/>
              <a:t>代替コード </a:t>
            </a:r>
            <a:r>
              <a:rPr kumimoji="1" lang="en-US" altLang="ja-JP" dirty="0" smtClean="0"/>
              <a:t>(30 </a:t>
            </a:r>
            <a:r>
              <a:rPr kumimoji="1" lang="ja-JP" altLang="en-US" dirty="0" smtClean="0"/>
              <a:t>桁</a:t>
            </a:r>
            <a:r>
              <a:rPr kumimoji="1" lang="en-US" altLang="ja-JP" dirty="0" smtClean="0"/>
              <a:t>)</a:t>
            </a:r>
            <a:r>
              <a:rPr kumimoji="1" lang="ja-JP" altLang="en-US" dirty="0" smtClean="0"/>
              <a:t>」をユーザーに控えておくよう指示してください。</a:t>
            </a:r>
          </a:p>
        </p:txBody>
      </p:sp>
    </p:spTree>
    <p:extLst>
      <p:ext uri="{BB962C8B-B14F-4D97-AF65-F5344CB8AC3E}">
        <p14:creationId xmlns:p14="http://schemas.microsoft.com/office/powerpoint/2010/main" val="36788897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9. </a:t>
            </a:r>
            <a:r>
              <a:rPr kumimoji="1" lang="ja-JP" altLang="en-US" sz="6600" dirty="0" smtClean="0"/>
              <a:t>セキュリティ設定</a:t>
            </a:r>
            <a:endParaRPr kumimoji="1" lang="ja-JP" altLang="en-US" sz="6600" dirty="0"/>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smtClean="0"/>
              <a:t>本ドキュメントのこれまでの部分は、シン・テレワークシステムの中継システムをひととおり構築する方法を述べた。その際のパスワードは、デフォルトのままであることを前提としていた。</a:t>
            </a:r>
            <a:endParaRPr kumimoji="1" lang="en-US" altLang="ja-JP" sz="2000" dirty="0" smtClean="0"/>
          </a:p>
          <a:p>
            <a:r>
              <a:rPr kumimoji="1" lang="ja-JP" altLang="en-US" sz="2000" dirty="0" smtClean="0"/>
              <a:t>試験環境であっても、実運用環境であっても、継続して運用を行なう場合は、デフォルトのパスワードを変更すること等のセキュリティ対策が必要である。</a:t>
            </a:r>
          </a:p>
          <a:p>
            <a:r>
              <a:rPr kumimoji="1" lang="ja-JP" altLang="en-US" sz="2000" dirty="0" smtClean="0"/>
              <a:t>本ドキュメントでは、主に以下の内容を解説する。</a:t>
            </a:r>
            <a:endParaRPr kumimoji="1" lang="en-US" altLang="ja-JP" sz="2000" dirty="0" smtClean="0"/>
          </a:p>
          <a:p>
            <a:pPr lvl="1"/>
            <a:r>
              <a:rPr kumimoji="1" lang="ja-JP" altLang="en-US" sz="1600" dirty="0" smtClean="0"/>
              <a:t>機密性・完全性の維持 </a:t>
            </a:r>
            <a:r>
              <a:rPr kumimoji="1" lang="en-US" altLang="ja-JP" sz="1600" dirty="0" smtClean="0"/>
              <a:t>(</a:t>
            </a:r>
            <a:r>
              <a:rPr kumimoji="1" lang="ja-JP" altLang="en-US" sz="1600" dirty="0" smtClean="0"/>
              <a:t>不正侵入、データ改ざん、情報漏えいの防止等</a:t>
            </a:r>
            <a:r>
              <a:rPr kumimoji="1" lang="en-US" altLang="ja-JP" sz="1600" dirty="0" smtClean="0"/>
              <a:t>)</a:t>
            </a:r>
          </a:p>
          <a:p>
            <a:pPr lvl="2"/>
            <a:r>
              <a:rPr kumimoji="1" lang="ja-JP" altLang="en-US" sz="1400" dirty="0" smtClean="0"/>
              <a:t>データベース</a:t>
            </a:r>
            <a:endParaRPr kumimoji="1" lang="en-US" altLang="ja-JP" sz="1400" dirty="0" smtClean="0"/>
          </a:p>
          <a:p>
            <a:pPr lvl="3"/>
            <a:r>
              <a:rPr lang="en-US" altLang="ja-JP" sz="1400" dirty="0" smtClean="0"/>
              <a:t>SQL Server </a:t>
            </a:r>
            <a:r>
              <a:rPr lang="ja-JP" altLang="en-US" sz="1400" dirty="0" smtClean="0"/>
              <a:t>の「</a:t>
            </a:r>
            <a:r>
              <a:rPr lang="en-US" altLang="ja-JP" sz="1400" dirty="0" err="1" smtClean="0"/>
              <a:t>sa</a:t>
            </a:r>
            <a:r>
              <a:rPr lang="ja-JP" altLang="en-US" sz="1400" dirty="0" smtClean="0"/>
              <a:t>」のパスワードおよび</a:t>
            </a:r>
            <a:r>
              <a:rPr lang="ja-JP" altLang="en-US" sz="1400" dirty="0"/>
              <a:t>「</a:t>
            </a:r>
            <a:r>
              <a:rPr lang="en-US" altLang="ja-JP" sz="1400" dirty="0" err="1"/>
              <a:t>sql_thin_reader</a:t>
            </a:r>
            <a:r>
              <a:rPr lang="ja-JP" altLang="en-US" sz="1400" dirty="0"/>
              <a:t>」、「</a:t>
            </a:r>
            <a:r>
              <a:rPr lang="en-US" altLang="ja-JP" sz="1400" dirty="0" err="1"/>
              <a:t>sql_thin_writer</a:t>
            </a:r>
            <a:r>
              <a:rPr lang="ja-JP" altLang="en-US" sz="1400" dirty="0" smtClean="0"/>
              <a:t>」のパスワードの変更。</a:t>
            </a:r>
            <a:endParaRPr lang="en-US" altLang="ja-JP" sz="1400" dirty="0" smtClean="0"/>
          </a:p>
          <a:p>
            <a:pPr lvl="3"/>
            <a:r>
              <a:rPr kumimoji="1" lang="en-US" altLang="ja-JP" sz="1400" dirty="0" smtClean="0"/>
              <a:t>SQL Server </a:t>
            </a:r>
            <a:r>
              <a:rPr kumimoji="1" lang="ja-JP" altLang="en-US" sz="1400" dirty="0" smtClean="0"/>
              <a:t>の </a:t>
            </a:r>
            <a:r>
              <a:rPr kumimoji="1" lang="en-US" altLang="ja-JP" sz="1400" dirty="0" smtClean="0"/>
              <a:t>TCP </a:t>
            </a:r>
            <a:r>
              <a:rPr kumimoji="1" lang="ja-JP" altLang="en-US" sz="1400" dirty="0" smtClean="0"/>
              <a:t>ポート </a:t>
            </a:r>
            <a:r>
              <a:rPr lang="en-US" altLang="ja-JP" sz="1400" dirty="0" smtClean="0"/>
              <a:t>1433 </a:t>
            </a:r>
            <a:r>
              <a:rPr lang="ja-JP" altLang="en-US" sz="1400" dirty="0" smtClean="0"/>
              <a:t>宛の不要なアクセスを遮断すること。</a:t>
            </a:r>
            <a:endParaRPr kumimoji="1" lang="en-US" altLang="ja-JP" sz="1400" dirty="0" smtClean="0"/>
          </a:p>
          <a:p>
            <a:pPr lvl="2"/>
            <a:r>
              <a:rPr kumimoji="1" lang="ja-JP" altLang="en-US" sz="1400" dirty="0" smtClean="0"/>
              <a:t>コントローラプログラムおよび中継ゲートウェイ</a:t>
            </a:r>
            <a:endParaRPr kumimoji="1" lang="en-US" altLang="ja-JP" sz="1400" dirty="0" smtClean="0"/>
          </a:p>
          <a:p>
            <a:pPr lvl="3"/>
            <a:r>
              <a:rPr kumimoji="1" lang="ja-JP" altLang="en-US" sz="1400" dirty="0" smtClean="0"/>
              <a:t>コントローラ管理画面の初期ユーザー名・パスワード「</a:t>
            </a:r>
            <a:r>
              <a:rPr lang="en-US" altLang="ja-JP" sz="1400" dirty="0" smtClean="0"/>
              <a:t>admin / </a:t>
            </a:r>
            <a:r>
              <a:rPr lang="en-US" altLang="ja-JP" sz="1400" dirty="0" err="1" smtClean="0"/>
              <a:t>ipantt</a:t>
            </a:r>
            <a:r>
              <a:rPr lang="ja-JP" altLang="en-US" sz="1400" dirty="0" smtClean="0"/>
              <a:t>」の変更。</a:t>
            </a:r>
            <a:endParaRPr lang="en-US" altLang="ja-JP" sz="1400" dirty="0" smtClean="0"/>
          </a:p>
          <a:p>
            <a:pPr lvl="3"/>
            <a:r>
              <a:rPr lang="ja-JP" altLang="en-US" sz="1400" dirty="0" smtClean="0"/>
              <a:t>「</a:t>
            </a:r>
            <a:r>
              <a:rPr lang="en-US" altLang="ja-JP" sz="1400" dirty="0" err="1" smtClean="0"/>
              <a:t>ControllerGateSecretKey</a:t>
            </a:r>
            <a:r>
              <a:rPr lang="ja-JP" altLang="en-US" sz="1400" dirty="0" smtClean="0"/>
              <a:t>」の変更。</a:t>
            </a:r>
            <a:endParaRPr lang="en-US" altLang="ja-JP" sz="1400" dirty="0" smtClean="0"/>
          </a:p>
          <a:p>
            <a:pPr lvl="3"/>
            <a:r>
              <a:rPr lang="ja-JP" altLang="en-US" sz="1400" dirty="0" smtClean="0"/>
              <a:t>「</a:t>
            </a:r>
            <a:r>
              <a:rPr lang="en-US" altLang="ja-JP" sz="1400" dirty="0" err="1" smtClean="0"/>
              <a:t>GateKeyList</a:t>
            </a:r>
            <a:r>
              <a:rPr lang="ja-JP" altLang="en-US" sz="1400" dirty="0" smtClean="0"/>
              <a:t>」の変更。</a:t>
            </a:r>
            <a:endParaRPr kumimoji="1" lang="en-US" altLang="ja-JP" sz="1400" dirty="0" smtClean="0"/>
          </a:p>
          <a:p>
            <a:pPr lvl="3"/>
            <a:r>
              <a:rPr kumimoji="1" lang="ja-JP" altLang="en-US" sz="1400" dirty="0" smtClean="0"/>
              <a:t>「</a:t>
            </a:r>
            <a:r>
              <a:rPr lang="en-US" altLang="ja-JP" sz="1400" dirty="0" err="1" smtClean="0"/>
              <a:t>QueryPassword_Stat</a:t>
            </a:r>
            <a:r>
              <a:rPr lang="ja-JP" altLang="en-US" sz="1400" dirty="0" smtClean="0"/>
              <a:t>」、「</a:t>
            </a:r>
            <a:r>
              <a:rPr lang="en-US" altLang="ja-JP" sz="1400" dirty="0" err="1" smtClean="0"/>
              <a:t>QueryPassword_Gates</a:t>
            </a:r>
            <a:r>
              <a:rPr lang="ja-JP" altLang="en-US" sz="1400" dirty="0" smtClean="0"/>
              <a:t>」、「</a:t>
            </a:r>
            <a:r>
              <a:rPr lang="en-US" altLang="ja-JP" sz="1400" dirty="0" err="1" smtClean="0"/>
              <a:t>QueryPassword_Sessions</a:t>
            </a:r>
            <a:r>
              <a:rPr lang="ja-JP" altLang="en-US" sz="1400" dirty="0" smtClean="0"/>
              <a:t>」の変更。</a:t>
            </a:r>
            <a:endParaRPr lang="en-US" altLang="ja-JP" sz="1400" dirty="0" smtClean="0"/>
          </a:p>
          <a:p>
            <a:pPr lvl="3"/>
            <a:r>
              <a:rPr kumimoji="1" lang="ja-JP" altLang="en-US" sz="1400" dirty="0" smtClean="0"/>
              <a:t>「</a:t>
            </a:r>
            <a:r>
              <a:rPr lang="en-US" altLang="ja-JP" sz="1400" dirty="0" err="1" smtClean="0"/>
              <a:t>GatewayServicePortIpAcl</a:t>
            </a:r>
            <a:r>
              <a:rPr lang="ja-JP" altLang="en-US" sz="1400" dirty="0" smtClean="0"/>
              <a:t>」の変更。</a:t>
            </a:r>
            <a:endParaRPr lang="en-US" altLang="ja-JP" sz="1400" dirty="0" smtClean="0"/>
          </a:p>
          <a:p>
            <a:pPr lvl="1"/>
            <a:r>
              <a:rPr kumimoji="1" lang="ja-JP" altLang="en-US" sz="1600" dirty="0" smtClean="0"/>
              <a:t>可用性の維持 </a:t>
            </a:r>
            <a:r>
              <a:rPr kumimoji="1" lang="en-US" altLang="ja-JP" sz="1600" dirty="0" smtClean="0"/>
              <a:t>(</a:t>
            </a:r>
            <a:r>
              <a:rPr kumimoji="1" lang="ja-JP" altLang="en-US" sz="1600" dirty="0" smtClean="0"/>
              <a:t>データのバックアップ</a:t>
            </a:r>
            <a:r>
              <a:rPr kumimoji="1" lang="en-US" altLang="ja-JP" sz="1600" dirty="0" smtClean="0"/>
              <a:t>)</a:t>
            </a:r>
          </a:p>
          <a:p>
            <a:pPr lvl="2"/>
            <a:r>
              <a:rPr kumimoji="1" lang="ja-JP" altLang="en-US" sz="1400" dirty="0" smtClean="0"/>
              <a:t>データベースのバックアップ</a:t>
            </a:r>
          </a:p>
          <a:p>
            <a:pPr lvl="2"/>
            <a:r>
              <a:rPr kumimoji="1" lang="ja-JP" altLang="en-US" sz="1400" dirty="0" smtClean="0"/>
              <a:t>コントローラおよび中継ゲートウェイのバックアップ</a:t>
            </a:r>
            <a:endParaRPr kumimoji="1" lang="en-US" altLang="ja-JP" sz="1400" dirty="0" smtClean="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9-1. </a:t>
            </a:r>
            <a:r>
              <a:rPr kumimoji="1" lang="ja-JP" altLang="en-US" dirty="0" smtClean="0"/>
              <a:t>本ドキュメントのセキュリティ対策の対象</a:t>
            </a:r>
            <a:endParaRPr kumimoji="1" lang="ja-JP" altLang="en-US" dirty="0"/>
          </a:p>
        </p:txBody>
      </p:sp>
    </p:spTree>
    <p:extLst>
      <p:ext uri="{BB962C8B-B14F-4D97-AF65-F5344CB8AC3E}">
        <p14:creationId xmlns:p14="http://schemas.microsoft.com/office/powerpoint/2010/main" val="355014332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smtClean="0"/>
              <a:t>本ドキュメントでは、</a:t>
            </a:r>
            <a:r>
              <a:rPr kumimoji="1" lang="en-US" altLang="ja-JP" sz="1800" dirty="0" smtClean="0"/>
              <a:t>SQL Server 2019 Express </a:t>
            </a:r>
            <a:r>
              <a:rPr kumimoji="1" lang="ja-JP" altLang="en-US" sz="1800" dirty="0" smtClean="0"/>
              <a:t>の </a:t>
            </a:r>
            <a:r>
              <a:rPr kumimoji="1" lang="en-US" altLang="ja-JP" sz="1800" dirty="0" err="1" smtClean="0"/>
              <a:t>sa</a:t>
            </a:r>
            <a:r>
              <a:rPr kumimoji="1" lang="en-US" altLang="ja-JP" sz="1800" dirty="0" smtClean="0"/>
              <a:t> </a:t>
            </a:r>
            <a:r>
              <a:rPr kumimoji="1" lang="ja-JP" altLang="en-US" sz="1800" dirty="0" smtClean="0"/>
              <a:t>のパスワードとして「</a:t>
            </a:r>
            <a:r>
              <a:rPr kumimoji="1" lang="en-US" altLang="ja-JP" sz="1800" dirty="0" smtClean="0"/>
              <a:t>SqlNeko123</a:t>
            </a:r>
            <a:r>
              <a:rPr kumimoji="1" lang="ja-JP" altLang="en-US" sz="1800" dirty="0" smtClean="0"/>
              <a:t>」を用いた。これを変更するために、</a:t>
            </a:r>
            <a:r>
              <a:rPr kumimoji="1" lang="en-US" altLang="ja-JP" sz="1800" dirty="0" smtClean="0"/>
              <a:t>SQL Server Management Studio </a:t>
            </a:r>
            <a:r>
              <a:rPr kumimoji="1" lang="ja-JP" altLang="en-US" sz="1800" dirty="0" smtClean="0"/>
              <a:t>で </a:t>
            </a:r>
            <a:r>
              <a:rPr kumimoji="1" lang="en-US" altLang="ja-JP" sz="1800" dirty="0" smtClean="0"/>
              <a:t>SQL Server </a:t>
            </a:r>
            <a:r>
              <a:rPr kumimoji="1" lang="ja-JP" altLang="en-US" sz="1800" dirty="0" smtClean="0"/>
              <a:t>に接続し、「セキュリティ」→「ログイン」→「</a:t>
            </a:r>
            <a:r>
              <a:rPr kumimoji="1" lang="en-US" altLang="ja-JP" sz="1800" dirty="0" err="1" smtClean="0"/>
              <a:t>sa</a:t>
            </a:r>
            <a:r>
              <a:rPr kumimoji="1" lang="ja-JP" altLang="en-US" sz="1800" dirty="0" smtClean="0"/>
              <a:t>」ユーザーのプロパティからパスワードを変更する。</a:t>
            </a:r>
          </a:p>
          <a:p>
            <a:r>
              <a:rPr kumimoji="1" lang="ja-JP" altLang="en-US" sz="1800" dirty="0" smtClean="0"/>
              <a:t>同様に、「</a:t>
            </a:r>
            <a:r>
              <a:rPr kumimoji="1" lang="en-US" altLang="ja-JP" sz="1800" dirty="0" err="1" smtClean="0"/>
              <a:t>sql_thin_reader</a:t>
            </a:r>
            <a:r>
              <a:rPr kumimoji="1" lang="ja-JP" altLang="en-US" sz="1800" dirty="0" smtClean="0"/>
              <a:t>」および「</a:t>
            </a:r>
            <a:r>
              <a:rPr kumimoji="1" lang="en-US" altLang="ja-JP" sz="1800" dirty="0" err="1" smtClean="0"/>
              <a:t>sql_thin_writer</a:t>
            </a:r>
            <a:r>
              <a:rPr kumimoji="1" lang="ja-JP" altLang="en-US" sz="1800" dirty="0" smtClean="0"/>
              <a:t>」のパスワードも変更する。</a:t>
            </a:r>
          </a:p>
          <a:p>
            <a:r>
              <a:rPr kumimoji="1" lang="ja-JP" altLang="en-US" sz="1800" dirty="0" smtClean="0"/>
              <a:t>これらのパスワードは、安全で推測が困難なものに設定する。</a:t>
            </a:r>
          </a:p>
          <a:p>
            <a:r>
              <a:rPr kumimoji="1" lang="ja-JP" altLang="en-US" sz="1800" dirty="0" smtClean="0"/>
              <a:t>各パスワードは異なっていてもよいし、同一でもよい。</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9-2. </a:t>
            </a:r>
            <a:r>
              <a:rPr kumimoji="1" lang="ja-JP" altLang="en-US" dirty="0" smtClean="0"/>
              <a:t>データベースのパスワード変更</a:t>
            </a:r>
            <a:endParaRPr kumimoji="1" lang="ja-JP" altLang="en-US" dirty="0"/>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本ドキュメントは、以下の</a:t>
            </a:r>
            <a:r>
              <a:rPr lang="ja-JP" altLang="en-US" dirty="0"/>
              <a:t>バージョンの</a:t>
            </a:r>
            <a:r>
              <a:rPr lang="ja-JP" altLang="en-US" dirty="0" smtClean="0"/>
              <a:t>「</a:t>
            </a:r>
            <a:r>
              <a:rPr lang="en-US" altLang="ja-JP" dirty="0" smtClean="0"/>
              <a:t>NTT</a:t>
            </a:r>
            <a:r>
              <a:rPr lang="ja-JP" altLang="en-US" dirty="0"/>
              <a:t>東日本 </a:t>
            </a:r>
            <a:r>
              <a:rPr lang="en-US" altLang="ja-JP" dirty="0"/>
              <a:t>– IPA </a:t>
            </a:r>
            <a:r>
              <a:rPr lang="ja-JP" altLang="en-US" dirty="0"/>
              <a:t>シン・</a:t>
            </a:r>
            <a:r>
              <a:rPr lang="ja-JP" altLang="en-US" dirty="0" smtClean="0"/>
              <a:t>テレワークシステム」のソースコード一式に関する解説書です。</a:t>
            </a:r>
            <a:endParaRPr lang="en-US" altLang="ja-JP" dirty="0" smtClean="0"/>
          </a:p>
          <a:p>
            <a:pPr lvl="1"/>
            <a:r>
              <a:rPr lang="ja-JP" altLang="en-US" dirty="0" smtClean="0"/>
              <a:t>バージョン</a:t>
            </a:r>
            <a:r>
              <a:rPr lang="en-US" altLang="ja-JP" dirty="0"/>
              <a:t>: </a:t>
            </a:r>
            <a:r>
              <a:rPr lang="en-US" altLang="ja-JP" b="1" u="sng" dirty="0" smtClean="0">
                <a:solidFill>
                  <a:schemeClr val="accent2">
                    <a:lumMod val="75000"/>
                  </a:schemeClr>
                </a:solidFill>
              </a:rPr>
              <a:t>beta8preview2</a:t>
            </a:r>
          </a:p>
          <a:p>
            <a:pPr lvl="1"/>
            <a:endParaRPr lang="en-US" altLang="ja-JP" b="1" u="sng" dirty="0" smtClean="0">
              <a:solidFill>
                <a:schemeClr val="accent2">
                  <a:lumMod val="75000"/>
                </a:schemeClr>
              </a:solidFill>
            </a:endParaRPr>
          </a:p>
          <a:p>
            <a:r>
              <a:rPr kumimoji="1" lang="ja-JP" altLang="en-US" dirty="0" smtClean="0"/>
              <a:t>バージョンごとの更新履歴・機能追加・バグ修正の履歴は、以下の </a:t>
            </a:r>
            <a:r>
              <a:rPr kumimoji="1" lang="en-US" altLang="ja-JP" dirty="0" smtClean="0"/>
              <a:t>URL </a:t>
            </a:r>
            <a:r>
              <a:rPr kumimoji="1" lang="ja-JP" altLang="en-US" dirty="0" smtClean="0"/>
              <a:t>のテキストファイル </a:t>
            </a:r>
            <a:r>
              <a:rPr kumimoji="1" lang="en-US" altLang="ja-JP" dirty="0" smtClean="0"/>
              <a:t>(README.md) </a:t>
            </a:r>
            <a:r>
              <a:rPr kumimoji="1" lang="ja-JP" altLang="en-US" dirty="0" smtClean="0"/>
              <a:t>に記載されています。</a:t>
            </a:r>
            <a:r>
              <a:rPr kumimoji="1" lang="en-US" altLang="ja-JP" dirty="0" smtClean="0"/>
              <a:t/>
            </a:r>
            <a:br>
              <a:rPr kumimoji="1" lang="en-US" altLang="ja-JP" dirty="0" smtClean="0"/>
            </a:br>
            <a:r>
              <a:rPr kumimoji="1" lang="ja-JP" altLang="en-US" dirty="0" smtClean="0"/>
              <a:t>本ドキュメントをお読みいただく前に、必ずご参照ください。</a:t>
            </a:r>
            <a:endParaRPr kumimoji="1" lang="en-US" altLang="ja-JP" dirty="0" smtClean="0"/>
          </a:p>
          <a:p>
            <a:pPr lvl="1"/>
            <a:r>
              <a:rPr lang="en-US" altLang="ja-JP" b="1" dirty="0" smtClean="0">
                <a:hlinkClick r:id="rId2"/>
              </a:rPr>
              <a:t>https://github.com/IPA-CyberLab/IPA-DN-Ultra/</a:t>
            </a:r>
            <a:endParaRPr lang="en-US" altLang="ja-JP" b="1" dirty="0" smtClean="0"/>
          </a:p>
          <a:p>
            <a:pPr lvl="1"/>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をサポートするためには、コントローラ </a:t>
            </a:r>
            <a:r>
              <a:rPr kumimoji="1" lang="en-US" altLang="ja-JP" sz="2000" dirty="0" smtClean="0"/>
              <a:t>(2 </a:t>
            </a:r>
            <a:r>
              <a:rPr kumimoji="1" lang="ja-JP" altLang="en-US" sz="2000" dirty="0" smtClean="0"/>
              <a:t>台以上のコントローラで冗長構成を組む場合はすべてのコントローラ</a:t>
            </a:r>
            <a:r>
              <a:rPr kumimoji="1" lang="en-US" altLang="ja-JP" sz="2000" dirty="0" smtClean="0"/>
              <a:t>) </a:t>
            </a:r>
            <a:r>
              <a:rPr kumimoji="1" lang="ja-JP" altLang="en-US" sz="2000" dirty="0" smtClean="0"/>
              <a:t>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サーバーをそのまま利用することが可能である。</a:t>
            </a:r>
            <a:r>
              <a:rPr kumimoji="1" lang="en-US" altLang="ja-JP" sz="2000" dirty="0" smtClean="0"/>
              <a:t>)</a:t>
            </a:r>
          </a:p>
          <a:p>
            <a:r>
              <a:rPr lang="en-US" altLang="ja-JP" sz="2000" dirty="0" smtClean="0"/>
              <a:t>SMTP </a:t>
            </a:r>
            <a:r>
              <a:rPr lang="ja-JP" altLang="en-US" sz="2000" dirty="0" smtClean="0"/>
              <a:t>サーバーは、「認証なし」または「平文認証」でメールを送信できる必要がある。</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コントローラから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接続が可能でなければならない。また、コントローラからは、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Tree>
    <p:extLst>
      <p:ext uri="{BB962C8B-B14F-4D97-AF65-F5344CB8AC3E}">
        <p14:creationId xmlns:p14="http://schemas.microsoft.com/office/powerpoint/2010/main" val="8382766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smtClean="0"/>
              <a:t>」 のパスワード変更後に各コントローラで行なう必要がある </a:t>
            </a:r>
            <a:r>
              <a:rPr lang="en-US" altLang="ja-JP" sz="2400" dirty="0" smtClean="0"/>
              <a:t>DB </a:t>
            </a:r>
            <a:r>
              <a:rPr lang="ja-JP" altLang="en-US" sz="2400" dirty="0" smtClean="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部分を、</a:t>
            </a:r>
            <a:r>
              <a:rPr lang="en-US" altLang="ja-JP" sz="2100" dirty="0" smtClean="0"/>
              <a:t>DB </a:t>
            </a:r>
            <a:r>
              <a:rPr lang="ja-JP" altLang="en-US" sz="2100" dirty="0" smtClean="0"/>
              <a:t>サーバーに設定したそれぞれのユーザーの新しいパスワードに変更して上書き保存する。</a:t>
            </a:r>
            <a:endParaRPr lang="en-US" altLang="ja-JP" sz="2100" dirty="0" smtClean="0"/>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smtClean="0"/>
              <a:t>以下の場合を想定</a:t>
            </a:r>
            <a:r>
              <a:rPr kumimoji="1" lang="en-US" altLang="ja-JP" sz="1200" dirty="0" smtClean="0"/>
              <a:t>:</a:t>
            </a:r>
          </a:p>
          <a:p>
            <a:pPr lvl="1"/>
            <a:r>
              <a:rPr kumimoji="1" lang="en-US" altLang="ja-JP" sz="800" dirty="0" smtClean="0"/>
              <a:t>SQL Server 2019 Express </a:t>
            </a:r>
            <a:r>
              <a:rPr kumimoji="1" lang="ja-JP" altLang="en-US" sz="800" dirty="0" smtClean="0"/>
              <a:t>をコントローラと同居させている場合 </a:t>
            </a:r>
            <a:r>
              <a:rPr kumimoji="1" lang="en-US" altLang="ja-JP" sz="800" dirty="0" smtClean="0"/>
              <a:t>(</a:t>
            </a:r>
            <a:r>
              <a:rPr kumimoji="1" lang="ja-JP" altLang="en-US" sz="800" dirty="0" smtClean="0"/>
              <a:t>コントローラがグローバル </a:t>
            </a:r>
            <a:r>
              <a:rPr kumimoji="1" lang="en-US" altLang="ja-JP" sz="800" dirty="0" smtClean="0"/>
              <a:t>IP</a:t>
            </a:r>
            <a:r>
              <a:rPr kumimoji="1" lang="ja-JP" altLang="en-US" sz="800" dirty="0" smtClean="0"/>
              <a:t> アドレスを有している</a:t>
            </a:r>
            <a:r>
              <a:rPr kumimoji="1" lang="en-US" altLang="ja-JP" sz="800" dirty="0" smtClean="0"/>
              <a:t>)</a:t>
            </a:r>
            <a:r>
              <a:rPr kumimoji="1" lang="ja-JP" altLang="en-US" sz="800" dirty="0" err="1" smtClean="0"/>
              <a:t>。</a:t>
            </a:r>
            <a:endParaRPr kumimoji="1" lang="en-US" altLang="ja-JP" sz="800" dirty="0" smtClean="0"/>
          </a:p>
          <a:p>
            <a:pPr lvl="1"/>
            <a:r>
              <a:rPr kumimoji="1" lang="en-US" altLang="ja-JP" sz="800" dirty="0" smtClean="0"/>
              <a:t>SQL Server 2019 Express </a:t>
            </a:r>
            <a:r>
              <a:rPr kumimoji="1" lang="ja-JP" altLang="en-US" sz="800" dirty="0" smtClean="0"/>
              <a:t>を独立ホストで運用しているが、当該独立ホストはグローバル </a:t>
            </a:r>
            <a:r>
              <a:rPr kumimoji="1" lang="en-US" altLang="ja-JP" sz="800" dirty="0" smtClean="0"/>
              <a:t>IP </a:t>
            </a:r>
            <a:r>
              <a:rPr kumimoji="1" lang="ja-JP" altLang="en-US" sz="800" dirty="0" smtClean="0"/>
              <a:t>アドレス等、インターネットからの到達性を有している場合。</a:t>
            </a:r>
          </a:p>
          <a:p>
            <a:pPr lvl="1"/>
            <a:r>
              <a:rPr kumimoji="1" lang="ja-JP" altLang="en-US" sz="800" dirty="0" smtClean="0"/>
              <a:t>その他、</a:t>
            </a:r>
            <a:r>
              <a:rPr lang="en-US" altLang="ja-JP" sz="800" dirty="0"/>
              <a:t> SQL Server 2019 </a:t>
            </a:r>
            <a:r>
              <a:rPr lang="en-US" altLang="ja-JP" sz="800" dirty="0" smtClean="0"/>
              <a:t>Express</a:t>
            </a:r>
            <a:r>
              <a:rPr lang="ja-JP" altLang="en-US" sz="800" dirty="0" smtClean="0"/>
              <a:t> に対して信頼できない第三者からの </a:t>
            </a:r>
            <a:r>
              <a:rPr lang="en-US" altLang="ja-JP" sz="800" dirty="0" smtClean="0"/>
              <a:t>TCP </a:t>
            </a:r>
            <a:r>
              <a:rPr lang="ja-JP" altLang="en-US" sz="800" dirty="0" smtClean="0"/>
              <a:t>通信が到達する可能性がある場合。</a:t>
            </a:r>
            <a:endParaRPr kumimoji="1" lang="en-US" altLang="ja-JP" sz="800" dirty="0" smtClean="0"/>
          </a:p>
          <a:p>
            <a:r>
              <a:rPr kumimoji="1" lang="en-US" altLang="ja-JP" sz="1200" dirty="0" smtClean="0"/>
              <a:t>SQL Server 2019 Express</a:t>
            </a:r>
            <a:r>
              <a:rPr kumimoji="1" lang="ja-JP" altLang="en-US" sz="1200" dirty="0" smtClean="0"/>
              <a:t> に対して、</a:t>
            </a:r>
            <a:r>
              <a:rPr kumimoji="1" lang="en-US" altLang="ja-JP" sz="1200" dirty="0" smtClean="0"/>
              <a:t>TCP 1433 </a:t>
            </a:r>
            <a:r>
              <a:rPr kumimoji="1" lang="ja-JP" altLang="en-US" sz="1200" dirty="0" smtClean="0"/>
              <a:t>番ポートを用いて、第三者からの通信を受けると、以下のような不利益が生じる。</a:t>
            </a:r>
            <a:endParaRPr kumimoji="1" lang="en-US" altLang="ja-JP" sz="1200" dirty="0" smtClean="0"/>
          </a:p>
          <a:p>
            <a:pPr lvl="1"/>
            <a:r>
              <a:rPr kumimoji="1" lang="ja-JP" altLang="en-US" sz="1000" dirty="0" smtClean="0"/>
              <a:t>多くの場合、</a:t>
            </a:r>
            <a:r>
              <a:rPr kumimoji="1" lang="en-US" altLang="ja-JP" sz="1000" dirty="0" smtClean="0"/>
              <a:t>SQL Server </a:t>
            </a:r>
            <a:r>
              <a:rPr kumimoji="1" lang="ja-JP" altLang="en-US" sz="1000" dirty="0" err="1" smtClean="0"/>
              <a:t>への</a:t>
            </a:r>
            <a:r>
              <a:rPr kumimoji="1" lang="ja-JP" altLang="en-US" sz="1000" dirty="0" smtClean="0"/>
              <a:t>侵入を試みるブルートフォース攻撃であることから、</a:t>
            </a:r>
            <a:r>
              <a:rPr kumimoji="1" lang="en-US" altLang="ja-JP" sz="1000" dirty="0" smtClean="0"/>
              <a:t>SQL Server </a:t>
            </a:r>
            <a:r>
              <a:rPr kumimoji="1" lang="ja-JP" altLang="en-US" sz="1000" dirty="0" smtClean="0"/>
              <a:t>の </a:t>
            </a:r>
            <a:r>
              <a:rPr kumimoji="1" lang="en-US" altLang="ja-JP" sz="1000" dirty="0" smtClean="0"/>
              <a:t>CPU </a:t>
            </a:r>
            <a:r>
              <a:rPr kumimoji="1" lang="ja-JP" altLang="en-US" sz="1000" dirty="0" smtClean="0"/>
              <a:t>時間等が浪費される。</a:t>
            </a:r>
          </a:p>
          <a:p>
            <a:pPr lvl="1"/>
            <a:r>
              <a:rPr kumimoji="1" lang="ja-JP" altLang="en-US" sz="1000" dirty="0" smtClean="0"/>
              <a:t>万一、</a:t>
            </a:r>
            <a:r>
              <a:rPr kumimoji="1" lang="en-US" altLang="ja-JP" sz="1000" dirty="0" smtClean="0"/>
              <a:t>SQL Server </a:t>
            </a:r>
            <a:r>
              <a:rPr kumimoji="1" lang="ja-JP" altLang="en-US" sz="1000" dirty="0" smtClean="0"/>
              <a:t>に脆弱性が発見された場合、開発元である </a:t>
            </a:r>
            <a:r>
              <a:rPr kumimoji="1" lang="en-US" altLang="ja-JP" sz="1000" dirty="0" smtClean="0"/>
              <a:t>Microsoft</a:t>
            </a:r>
            <a:r>
              <a:rPr kumimoji="1" lang="ja-JP" altLang="en-US" sz="1000" dirty="0" smtClean="0"/>
              <a:t> 社が修正し、サービス運営者が修正版をインストールするまでの間に、脆弱性を突かれる可能性がある。</a:t>
            </a:r>
            <a:endParaRPr kumimoji="1" lang="en-US" altLang="ja-JP" sz="1000" dirty="0" smtClean="0"/>
          </a:p>
          <a:p>
            <a:r>
              <a:rPr kumimoji="1" lang="ja-JP" altLang="en-US" sz="1200" dirty="0" smtClean="0"/>
              <a:t>そこで、</a:t>
            </a:r>
            <a:r>
              <a:rPr lang="en-US" altLang="ja-JP" sz="1200" dirty="0" smtClean="0"/>
              <a:t>SQL Server </a:t>
            </a:r>
            <a:r>
              <a:rPr lang="ja-JP" altLang="en-US" sz="1200" dirty="0" smtClean="0"/>
              <a:t>の </a:t>
            </a:r>
            <a:r>
              <a:rPr lang="en-US" altLang="ja-JP" sz="1200" dirty="0" smtClean="0"/>
              <a:t>TCP 1433 </a:t>
            </a:r>
            <a:r>
              <a:rPr lang="ja-JP" altLang="en-US" sz="1200" dirty="0" smtClean="0"/>
              <a:t>番ポートに対して第三者からの通信をそもそも受付けないようにすることが重要である。</a:t>
            </a:r>
            <a:endParaRPr lang="en-US" altLang="ja-JP" sz="1200" dirty="0" smtClean="0"/>
          </a:p>
          <a:p>
            <a:r>
              <a:rPr kumimoji="1" lang="ja-JP" altLang="en-US" sz="1200" dirty="0" smtClean="0"/>
              <a:t>そのために、ファイアウォール等を用いて、</a:t>
            </a:r>
            <a:r>
              <a:rPr kumimoji="1" lang="en-US" altLang="ja-JP" sz="1200" dirty="0" smtClean="0"/>
              <a:t>SQL Server </a:t>
            </a:r>
            <a:r>
              <a:rPr kumimoji="1" lang="ja-JP" altLang="en-US" sz="1200" dirty="0" smtClean="0"/>
              <a:t>宛の不要な宛先からの通信を遮断する。一方で、必要な宛先からの通信は許可する。</a:t>
            </a:r>
            <a:endParaRPr kumimoji="1" lang="en-US" altLang="ja-JP" sz="1200" dirty="0" smtClean="0"/>
          </a:p>
          <a:p>
            <a:r>
              <a:rPr kumimoji="1" lang="ja-JP" altLang="en-US" sz="1200" dirty="0" smtClean="0"/>
              <a:t>ファイアウォールには、① インターネット接続系機器、② ローカルネットワークの </a:t>
            </a:r>
            <a:r>
              <a:rPr kumimoji="1" lang="en-US" altLang="ja-JP" sz="1200" dirty="0" smtClean="0"/>
              <a:t>L2/L3 </a:t>
            </a:r>
            <a:r>
              <a:rPr kumimoji="1" lang="ja-JP" altLang="en-US" sz="1200" dirty="0" smtClean="0"/>
              <a:t>スイッチ、③ </a:t>
            </a:r>
            <a:r>
              <a:rPr kumimoji="1" lang="en-US" altLang="ja-JP" sz="1200" dirty="0" smtClean="0"/>
              <a:t>VM </a:t>
            </a:r>
            <a:r>
              <a:rPr kumimoji="1" lang="ja-JP" altLang="en-US" sz="1200" dirty="0" smtClean="0"/>
              <a:t>基盤を利用している場合は当該 </a:t>
            </a:r>
            <a:r>
              <a:rPr kumimoji="1" lang="en-US" altLang="ja-JP" sz="1200" dirty="0" smtClean="0"/>
              <a:t>VM </a:t>
            </a:r>
            <a:r>
              <a:rPr kumimoji="1" lang="ja-JP" altLang="en-US" sz="1200" dirty="0" smtClean="0"/>
              <a:t>基盤、④ </a:t>
            </a:r>
            <a:r>
              <a:rPr kumimoji="1" lang="en-US" altLang="ja-JP" sz="1200" dirty="0" smtClean="0"/>
              <a:t>OS </a:t>
            </a:r>
            <a:r>
              <a:rPr kumimoji="1" lang="ja-JP" altLang="en-US" sz="1200" dirty="0" smtClean="0"/>
              <a:t>のローカルファイアウォール、の </a:t>
            </a:r>
            <a:r>
              <a:rPr lang="en-US" altLang="ja-JP" sz="1200" dirty="0" smtClean="0"/>
              <a:t>4 </a:t>
            </a:r>
            <a:r>
              <a:rPr lang="ja-JP" altLang="en-US" sz="1200" dirty="0" smtClean="0"/>
              <a:t>種類がある。①、②、③ には多数の種類があるため、各製品等のマニュアルを参照すること。以下では ④ の方法を述べる。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9-3. SQL Server 2019 Expres</a:t>
            </a:r>
            <a:r>
              <a:rPr lang="en-US" altLang="ja-JP" sz="3600" dirty="0" smtClean="0"/>
              <a:t>s </a:t>
            </a:r>
            <a:r>
              <a:rPr lang="ja-JP" altLang="en-US" sz="3600" dirty="0" err="1" smtClean="0"/>
              <a:t>への</a:t>
            </a:r>
            <a:r>
              <a:rPr lang="ja-JP" altLang="en-US" sz="3600" dirty="0" smtClean="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smtClean="0"/>
              <a:t>Windows </a:t>
            </a:r>
            <a:r>
              <a:rPr kumimoji="1" lang="ja-JP" altLang="en-US" sz="1100" dirty="0" smtClean="0"/>
              <a:t>の</a:t>
            </a:r>
            <a:r>
              <a:rPr lang="ja-JP" altLang="en-US" sz="1100" dirty="0" smtClean="0"/>
              <a:t>ローカルファイアウォールでの対策の方法</a:t>
            </a:r>
            <a:endParaRPr lang="en-US" altLang="ja-JP" sz="1100" dirty="0" smtClean="0"/>
          </a:p>
          <a:p>
            <a:pPr marL="228600" indent="-228600">
              <a:buAutoNum type="arabicPeriod"/>
            </a:pPr>
            <a:r>
              <a:rPr kumimoji="1" lang="ja-JP" altLang="en-US" sz="1100" dirty="0" smtClean="0"/>
              <a:t>コントロールパネルから </a:t>
            </a:r>
            <a:r>
              <a:rPr kumimoji="1" lang="en-US" altLang="ja-JP" sz="1100" dirty="0" smtClean="0"/>
              <a:t>“Windows Defender Firewall” </a:t>
            </a:r>
            <a:r>
              <a:rPr kumimoji="1" lang="ja-JP" altLang="en-US" sz="1100" dirty="0" smtClean="0"/>
              <a:t>画面を表示し、</a:t>
            </a:r>
            <a:r>
              <a:rPr kumimoji="1" lang="en-US" altLang="ja-JP" sz="1100" dirty="0" smtClean="0"/>
              <a:t>”Advanced Settings” </a:t>
            </a:r>
            <a:r>
              <a:rPr kumimoji="1" lang="ja-JP" altLang="en-US" sz="1100" dirty="0" smtClean="0"/>
              <a:t>から </a:t>
            </a:r>
            <a:r>
              <a:rPr kumimoji="1" lang="en-US" altLang="ja-JP" sz="1100" dirty="0" smtClean="0"/>
              <a:t>“Inbound Rules”</a:t>
            </a:r>
            <a:r>
              <a:rPr kumimoji="1" lang="ja-JP" altLang="en-US" sz="1100" dirty="0" smtClean="0"/>
              <a:t> を開く。</a:t>
            </a:r>
            <a:endParaRPr kumimoji="1" lang="en-US" altLang="ja-JP" sz="1100" dirty="0" smtClean="0"/>
          </a:p>
          <a:p>
            <a:pPr marL="228600" indent="-228600">
              <a:buAutoNum type="arabicPeriod"/>
            </a:pPr>
            <a:r>
              <a:rPr kumimoji="1" lang="ja-JP" altLang="en-US" sz="1100" dirty="0" smtClean="0"/>
              <a:t>すでに </a:t>
            </a:r>
            <a:r>
              <a:rPr kumimoji="1" lang="en-US" altLang="ja-JP" sz="1100" dirty="0" smtClean="0"/>
              <a:t>TCP 1433 </a:t>
            </a:r>
            <a:r>
              <a:rPr kumimoji="1" lang="ja-JP" altLang="en-US" sz="1100" dirty="0" smtClean="0"/>
              <a:t>番宛に疎通を許可しているすべてのルールから </a:t>
            </a:r>
            <a:r>
              <a:rPr kumimoji="1" lang="en-US" altLang="ja-JP" sz="1100" dirty="0" smtClean="0"/>
              <a:t>TCP 1433 </a:t>
            </a:r>
            <a:r>
              <a:rPr kumimoji="1" lang="ja-JP" altLang="en-US" sz="1100" dirty="0" smtClean="0"/>
              <a:t>番宛の疎通を許可する設定を削除する。</a:t>
            </a:r>
            <a:r>
              <a:rPr kumimoji="1" lang="en-US" altLang="ja-JP" sz="1100" dirty="0" smtClean="0"/>
              <a:t/>
            </a:r>
            <a:br>
              <a:rPr kumimoji="1" lang="en-US" altLang="ja-JP" sz="1100" dirty="0" smtClean="0"/>
            </a:br>
            <a:r>
              <a:rPr kumimoji="1" lang="en-US" altLang="ja-JP" sz="1100" dirty="0" smtClean="0"/>
              <a:t>(</a:t>
            </a:r>
            <a:r>
              <a:rPr kumimoji="1" lang="ja-JP" altLang="en-US" sz="1100" dirty="0" smtClean="0"/>
              <a:t>例</a:t>
            </a:r>
            <a:r>
              <a:rPr kumimoji="1" lang="en-US" altLang="ja-JP" sz="1100" dirty="0" smtClean="0"/>
              <a:t>: FW_ALLOW_TCP_SAFE </a:t>
            </a:r>
            <a:r>
              <a:rPr kumimoji="1" lang="ja-JP" altLang="en-US" sz="1100" dirty="0" smtClean="0"/>
              <a:t>ルールから </a:t>
            </a:r>
            <a:r>
              <a:rPr kumimoji="1" lang="en-US" altLang="ja-JP" sz="1100" dirty="0" smtClean="0"/>
              <a:t>TCP 1433 </a:t>
            </a:r>
            <a:r>
              <a:rPr kumimoji="1" lang="ja-JP" altLang="en-US" sz="1100" dirty="0" smtClean="0"/>
              <a:t>を消す</a:t>
            </a:r>
            <a:r>
              <a:rPr kumimoji="1" lang="en-US" altLang="ja-JP" sz="1100" dirty="0" smtClean="0"/>
              <a:t>)</a:t>
            </a:r>
          </a:p>
          <a:p>
            <a:pPr marL="228600" indent="-228600">
              <a:buAutoNum type="arabicPeriod"/>
            </a:pPr>
            <a:r>
              <a:rPr kumimoji="1" lang="ja-JP" altLang="en-US" sz="1100" dirty="0" smtClean="0"/>
              <a:t>新たにルールを定義する。</a:t>
            </a:r>
            <a:r>
              <a:rPr kumimoji="1" lang="en-US" altLang="ja-JP" sz="1100" dirty="0" smtClean="0"/>
              <a:t/>
            </a:r>
            <a:br>
              <a:rPr kumimoji="1" lang="en-US" altLang="ja-JP" sz="1100" dirty="0" smtClean="0"/>
            </a:br>
            <a:r>
              <a:rPr kumimoji="1" lang="en-US" altLang="ja-JP" sz="1100" dirty="0" smtClean="0"/>
              <a:t>Port: TCP 1433</a:t>
            </a:r>
            <a:r>
              <a:rPr kumimoji="1" lang="ja-JP" altLang="en-US" sz="1100" dirty="0" smtClean="0"/>
              <a:t/>
            </a:r>
            <a:br>
              <a:rPr kumimoji="1" lang="ja-JP" altLang="en-US" sz="1100" dirty="0" smtClean="0"/>
            </a:br>
            <a:r>
              <a:rPr kumimoji="1" lang="en-US" altLang="ja-JP" sz="1100" dirty="0" smtClean="0"/>
              <a:t>Action: Allow the Connection</a:t>
            </a:r>
            <a:br>
              <a:rPr kumimoji="1" lang="en-US" altLang="ja-JP" sz="1100" dirty="0" smtClean="0"/>
            </a:br>
            <a:r>
              <a:rPr kumimoji="1" lang="en-US" altLang="ja-JP" sz="1100" dirty="0" smtClean="0"/>
              <a:t>Scope: Remote IP address </a:t>
            </a:r>
            <a:r>
              <a:rPr kumimoji="1" lang="ja-JP" altLang="en-US" sz="1100" dirty="0" smtClean="0"/>
              <a:t>に通信を許可する接続元 </a:t>
            </a:r>
            <a:r>
              <a:rPr kumimoji="1" lang="en-US" altLang="ja-JP" sz="1100" dirty="0" smtClean="0"/>
              <a:t>IP </a:t>
            </a:r>
            <a:r>
              <a:rPr kumimoji="1" lang="ja-JP" altLang="en-US" sz="1100" dirty="0" smtClean="0"/>
              <a:t>アドレスを限定列挙する。具体的には、管理用端末の </a:t>
            </a:r>
            <a:r>
              <a:rPr kumimoji="1" lang="en-US" altLang="ja-JP" sz="1100" dirty="0" smtClean="0"/>
              <a:t>IP </a:t>
            </a:r>
            <a:r>
              <a:rPr kumimoji="1" lang="ja-JP" altLang="en-US" sz="1100" dirty="0" smtClean="0"/>
              <a:t>アドレスや、</a:t>
            </a:r>
            <a:r>
              <a:rPr kumimoji="1" lang="en-US" altLang="ja-JP" sz="1100" dirty="0" smtClean="0"/>
              <a:t>DB </a:t>
            </a:r>
            <a:r>
              <a:rPr kumimoji="1" lang="ja-JP" altLang="en-US" sz="1100" dirty="0" err="1" smtClean="0"/>
              <a:t>への</a:t>
            </a:r>
            <a:r>
              <a:rPr kumimoji="1" lang="ja-JP" altLang="en-US" sz="1100" dirty="0" smtClean="0"/>
              <a:t>アクセスを要するコントローラの </a:t>
            </a:r>
            <a:r>
              <a:rPr kumimoji="1" lang="en-US" altLang="ja-JP" sz="1100" dirty="0" smtClean="0"/>
              <a:t>IP </a:t>
            </a:r>
            <a:r>
              <a:rPr kumimoji="1" lang="ja-JP" altLang="en-US" sz="1100" dirty="0" smtClean="0"/>
              <a:t>アドレス等を列挙する。</a:t>
            </a:r>
            <a:endParaRPr kumimoji="1" lang="en-US" altLang="ja-JP" sz="1100" dirty="0" smtClean="0"/>
          </a:p>
          <a:p>
            <a:pPr marL="228600" indent="-228600">
              <a:buAutoNum type="arabicPeriod"/>
            </a:pPr>
            <a:r>
              <a:rPr kumimoji="1" lang="ja-JP" altLang="en-US" sz="1100" dirty="0" smtClean="0"/>
              <a:t>定義したルールが正しく作用していることを確認する。</a:t>
            </a:r>
            <a:endParaRPr kumimoji="1" lang="ja-JP" altLang="en-US" sz="1100" dirty="0"/>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smtClean="0"/>
              <a:t>Linux </a:t>
            </a:r>
            <a:r>
              <a:rPr kumimoji="1" lang="ja-JP" altLang="en-US" sz="1100" dirty="0" smtClean="0"/>
              <a:t>の </a:t>
            </a:r>
            <a:r>
              <a:rPr kumimoji="1" lang="en-US" altLang="ja-JP" sz="1100" dirty="0" err="1" smtClean="0"/>
              <a:t>iptables</a:t>
            </a:r>
            <a:r>
              <a:rPr kumimoji="1" lang="en-US" altLang="ja-JP" sz="1100" dirty="0" smtClean="0"/>
              <a:t> </a:t>
            </a:r>
            <a:r>
              <a:rPr lang="ja-JP" altLang="en-US" sz="1100" dirty="0" smtClean="0"/>
              <a:t>ファイアウォールでの対策の方法</a:t>
            </a:r>
            <a:endParaRPr lang="en-US" altLang="ja-JP" sz="1100" dirty="0" smtClean="0"/>
          </a:p>
          <a:p>
            <a:endParaRPr kumimoji="1" lang="en-US" altLang="ja-JP" sz="1100" dirty="0" smtClean="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smtClean="0"/>
              <a:t>の設定を行なうことにより、</a:t>
            </a:r>
            <a:r>
              <a:rPr lang="en-US" altLang="ja-JP" sz="1100" dirty="0" smtClean="0"/>
              <a:t>TCP 1433 </a:t>
            </a:r>
            <a:r>
              <a:rPr lang="ja-JP" altLang="en-US" sz="1100" dirty="0" smtClean="0"/>
              <a:t>宛の通信</a:t>
            </a:r>
            <a:r>
              <a:rPr lang="ja-JP" altLang="en-US" sz="1100" dirty="0"/>
              <a:t>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a:t>
            </a:r>
            <a:r>
              <a:rPr lang="ja-JP" altLang="en-US" sz="1100" dirty="0" smtClean="0"/>
              <a:t>。上記の例では、</a:t>
            </a:r>
            <a:r>
              <a:rPr lang="en-US" altLang="ja-JP" sz="1100" dirty="0" smtClean="0"/>
              <a:t>1.2.3.4/32 </a:t>
            </a:r>
            <a:r>
              <a:rPr lang="ja-JP" altLang="en-US" sz="1100" dirty="0" smtClean="0"/>
              <a:t>と </a:t>
            </a:r>
            <a:r>
              <a:rPr lang="en-US" altLang="ja-JP" sz="1100" dirty="0" smtClean="0"/>
              <a:t>5.6.7.8/32 </a:t>
            </a:r>
            <a:r>
              <a:rPr lang="ja-JP" altLang="en-US" sz="1100" dirty="0" smtClean="0"/>
              <a:t>からの接続のみを許容し、それ以外を禁止している。</a:t>
            </a:r>
            <a:endParaRPr lang="en-US" altLang="ja-JP" sz="1100" dirty="0" smtClean="0"/>
          </a:p>
          <a:p>
            <a:endParaRPr lang="en-US" altLang="ja-JP" sz="1100" dirty="0"/>
          </a:p>
          <a:p>
            <a:r>
              <a:rPr lang="ja-JP" altLang="en-US" sz="1100" dirty="0" smtClean="0"/>
              <a:t>設定後、定義した</a:t>
            </a:r>
            <a:r>
              <a:rPr lang="en-US" altLang="ja-JP" sz="1100" dirty="0"/>
              <a:t> </a:t>
            </a:r>
            <a:r>
              <a:rPr lang="en-US" altLang="ja-JP" sz="1100" dirty="0" err="1" smtClean="0"/>
              <a:t>iptables</a:t>
            </a:r>
            <a:r>
              <a:rPr lang="en-US" altLang="ja-JP" sz="1100" dirty="0" smtClean="0"/>
              <a:t> </a:t>
            </a:r>
            <a:r>
              <a:rPr lang="ja-JP" altLang="en-US" sz="1100" dirty="0" smtClean="0"/>
              <a:t>ルールが正しく作用していることを確認する。</a:t>
            </a:r>
          </a:p>
          <a:p>
            <a:r>
              <a:rPr kumimoji="1" lang="ja-JP" altLang="en-US" sz="1100" dirty="0" smtClean="0"/>
              <a:t>また、</a:t>
            </a:r>
            <a:r>
              <a:rPr kumimoji="1" lang="en-US" altLang="ja-JP" sz="1100" dirty="0" err="1" smtClean="0"/>
              <a:t>iptables</a:t>
            </a:r>
            <a:r>
              <a:rPr kumimoji="1" lang="en-US" altLang="ja-JP" sz="1100" dirty="0" smtClean="0"/>
              <a:t> </a:t>
            </a:r>
            <a:r>
              <a:rPr kumimoji="1" lang="ja-JP" altLang="en-US" sz="1100" dirty="0" smtClean="0"/>
              <a:t>ルールが </a:t>
            </a:r>
            <a:r>
              <a:rPr kumimoji="1" lang="en-US" altLang="ja-JP" sz="1100" dirty="0" smtClean="0"/>
              <a:t>OS </a:t>
            </a:r>
            <a:r>
              <a:rPr kumimoji="1" lang="ja-JP" altLang="en-US" sz="1100" dirty="0" smtClean="0"/>
              <a:t>再起動後にも自動的に適用されるように、設定ファイル等を更新する。</a:t>
            </a:r>
            <a:endParaRPr kumimoji="1" lang="en-US" altLang="ja-JP" sz="1100" dirty="0" smtClean="0"/>
          </a:p>
          <a:p>
            <a:r>
              <a:rPr lang="en-US" altLang="ja-JP" sz="1100" dirty="0" smtClean="0"/>
              <a:t>(OS </a:t>
            </a:r>
            <a:r>
              <a:rPr lang="ja-JP" altLang="en-US" sz="1100" dirty="0" smtClean="0"/>
              <a:t>のディストリビューションやバージョンによって異なるため、</a:t>
            </a:r>
            <a:r>
              <a:rPr lang="en-US" altLang="ja-JP" sz="1100" dirty="0" smtClean="0"/>
              <a:t>OS </a:t>
            </a:r>
            <a:r>
              <a:rPr lang="ja-JP" altLang="en-US" sz="1100" dirty="0" smtClean="0"/>
              <a:t>のディストリビューションの説明書を確認すること。</a:t>
            </a:r>
            <a:r>
              <a:rPr lang="en-US" altLang="ja-JP" sz="1100" dirty="0" smtClean="0"/>
              <a:t>)</a:t>
            </a:r>
          </a:p>
          <a:p>
            <a:endParaRPr kumimoji="1" lang="en-US" altLang="ja-JP" sz="1100" dirty="0"/>
          </a:p>
          <a:p>
            <a:r>
              <a:rPr lang="en-US" altLang="ja-JP" sz="1100" dirty="0" err="1" smtClean="0"/>
              <a:t>iptables</a:t>
            </a:r>
            <a:r>
              <a:rPr lang="en-US" altLang="ja-JP" sz="1100" dirty="0" smtClean="0"/>
              <a:t> </a:t>
            </a:r>
            <a:r>
              <a:rPr lang="ja-JP" altLang="en-US" sz="1100" dirty="0" smtClean="0"/>
              <a:t>以外の </a:t>
            </a:r>
            <a:r>
              <a:rPr lang="en-US" altLang="ja-JP" sz="1100" dirty="0" smtClean="0"/>
              <a:t>FW </a:t>
            </a:r>
            <a:r>
              <a:rPr lang="ja-JP" altLang="en-US" sz="1100" dirty="0" smtClean="0"/>
              <a:t>技術を利用しており、</a:t>
            </a:r>
            <a:r>
              <a:rPr lang="en-US" altLang="ja-JP" sz="1100" dirty="0" err="1" smtClean="0"/>
              <a:t>iptables</a:t>
            </a:r>
            <a:r>
              <a:rPr lang="en-US" altLang="ja-JP" sz="1100" dirty="0" smtClean="0"/>
              <a:t> </a:t>
            </a:r>
            <a:r>
              <a:rPr lang="ja-JP" altLang="en-US" sz="1100" dirty="0" smtClean="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smtClean="0"/>
              <a:t>いずれの場合も、設定後、コントローラからの </a:t>
            </a:r>
            <a:r>
              <a:rPr kumimoji="1" lang="en-US" altLang="ja-JP" sz="1400" dirty="0" smtClean="0"/>
              <a:t>DB </a:t>
            </a:r>
            <a:r>
              <a:rPr kumimoji="1" lang="ja-JP" altLang="en-US" sz="1400" dirty="0" smtClean="0"/>
              <a:t>通信が阻害されていないか、コントローラの 「</a:t>
            </a:r>
            <a:r>
              <a:rPr kumimoji="1" lang="en-US" altLang="ja-JP" sz="1400" dirty="0" smtClean="0"/>
              <a:t>Log/Error/</a:t>
            </a:r>
            <a:r>
              <a:rPr kumimoji="1" lang="ja-JP" altLang="en-US" sz="1400" dirty="0" smtClean="0"/>
              <a:t>」</a:t>
            </a:r>
            <a:r>
              <a:rPr kumimoji="1" lang="en-US" altLang="ja-JP" sz="1400" dirty="0" smtClean="0"/>
              <a:t> </a:t>
            </a:r>
            <a:r>
              <a:rPr kumimoji="1" lang="ja-JP" altLang="en-US" sz="1400" dirty="0" smtClean="0"/>
              <a:t>ログや健康状態をよく確認すること。</a:t>
            </a:r>
            <a:endParaRPr kumimoji="1" lang="ja-JP" altLang="en-US" sz="1400" dirty="0"/>
          </a:p>
        </p:txBody>
      </p:sp>
    </p:spTree>
    <p:extLst>
      <p:ext uri="{BB962C8B-B14F-4D97-AF65-F5344CB8AC3E}">
        <p14:creationId xmlns:p14="http://schemas.microsoft.com/office/powerpoint/2010/main" val="16109962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本ドキュメントでも度々登場しているコントローラの </a:t>
            </a:r>
            <a:r>
              <a:rPr kumimoji="1" lang="en-US" altLang="ja-JP" dirty="0" smtClean="0"/>
              <a:t>HTML </a:t>
            </a:r>
            <a:r>
              <a:rPr kumimoji="1" lang="ja-JP" altLang="en-US" dirty="0" smtClean="0"/>
              <a:t>管理画面の初期ユーザー名 </a:t>
            </a:r>
            <a:r>
              <a:rPr kumimoji="1" lang="en-US" altLang="ja-JP" dirty="0" smtClean="0"/>
              <a:t>admin</a:t>
            </a:r>
            <a:r>
              <a:rPr kumimoji="1" lang="ja-JP" altLang="en-US" dirty="0" err="1" smtClean="0"/>
              <a:t>、</a:t>
            </a:r>
            <a:r>
              <a:rPr kumimoji="1" lang="ja-JP" altLang="en-US" dirty="0" smtClean="0"/>
              <a:t>初期パスワード </a:t>
            </a:r>
            <a:r>
              <a:rPr kumimoji="1" lang="en-US" altLang="ja-JP" dirty="0" err="1" smtClean="0"/>
              <a:t>ipantt</a:t>
            </a:r>
            <a:r>
              <a:rPr kumimoji="1" lang="en-US" altLang="ja-JP" dirty="0" smtClean="0"/>
              <a:t> </a:t>
            </a:r>
            <a:r>
              <a:rPr kumimoji="1" lang="ja-JP" altLang="en-US" dirty="0" smtClean="0"/>
              <a:t>を、以下の手順で変更する。</a:t>
            </a:r>
            <a:endParaRPr kumimoji="1" lang="en-US" altLang="ja-JP" dirty="0" smtClean="0"/>
          </a:p>
          <a:p>
            <a:pPr marL="514350" indent="-514350">
              <a:buFont typeface="+mj-lt"/>
              <a:buAutoNum type="arabicPeriod"/>
            </a:pPr>
            <a:r>
              <a:rPr kumimoji="1" lang="ja-JP" altLang="en-US" sz="2000" dirty="0" smtClean="0"/>
              <a:t>以下の設定 </a:t>
            </a:r>
            <a:r>
              <a:rPr kumimoji="1" lang="en-US" altLang="ja-JP" sz="2000" dirty="0" smtClean="0"/>
              <a:t>JSON </a:t>
            </a:r>
            <a:r>
              <a:rPr kumimoji="1" lang="ja-JP" altLang="en-US" sz="2000" dirty="0" smtClean="0"/>
              <a:t>ファイルを任意のテキストエディタで開く。</a:t>
            </a:r>
            <a:endParaRPr kumimoji="1" lang="en-US" altLang="ja-JP" sz="2000" dirty="0" smtClean="0"/>
          </a:p>
          <a:p>
            <a:pPr lvl="1"/>
            <a:r>
              <a:rPr kumimoji="1" lang="en-US" altLang="ja-JP" sz="1800" dirty="0" smtClean="0"/>
              <a:t>Windows </a:t>
            </a:r>
            <a:r>
              <a:rPr kumimoji="1" lang="ja-JP" altLang="en-US" sz="1800" dirty="0" smtClean="0"/>
              <a:t>の場合</a:t>
            </a:r>
            <a:r>
              <a:rPr lang="en-US" altLang="ja-JP" sz="1800" dirty="0" smtClean="0"/>
              <a:t>:</a:t>
            </a:r>
          </a:p>
          <a:p>
            <a:pPr lvl="2"/>
            <a:r>
              <a:rPr lang="en-US" altLang="ja-JP" sz="1600" dirty="0" smtClean="0"/>
              <a:t>C</a:t>
            </a:r>
            <a:r>
              <a:rPr lang="en-US" altLang="ja-JP" sz="1600" dirty="0"/>
              <a:t>:\</a:t>
            </a:r>
            <a:r>
              <a:rPr lang="en-US" altLang="ja-JP" sz="1600" dirty="0" smtClean="0"/>
              <a:t>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smtClean="0"/>
              <a:t>Linux </a:t>
            </a:r>
            <a:r>
              <a:rPr kumimoji="1" lang="ja-JP" altLang="en-US" sz="1800" dirty="0" smtClean="0"/>
              <a:t>の場合</a:t>
            </a:r>
            <a:r>
              <a:rPr kumimoji="1" lang="en-US" altLang="ja-JP" sz="1800" dirty="0" smtClean="0"/>
              <a:t>:</a:t>
            </a:r>
          </a:p>
          <a:p>
            <a:pPr lvl="2"/>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ThinControllerApiServerForGateway.json</a:t>
            </a:r>
            <a:endParaRPr lang="en-US" altLang="ja-JP" sz="1600" dirty="0" smtClean="0"/>
          </a:p>
          <a:p>
            <a:pPr lvl="2"/>
            <a:r>
              <a:rPr lang="en-US" altLang="ja-JP" sz="1600" dirty="0"/>
              <a:t>~/</a:t>
            </a:r>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ThinControllerApiServerForUsers.json</a:t>
            </a:r>
            <a:endParaRPr lang="en-US" altLang="ja-JP" sz="1600" dirty="0" smtClean="0"/>
          </a:p>
          <a:p>
            <a:pPr marL="457200" indent="-457200">
              <a:buFont typeface="+mj-lt"/>
              <a:buAutoNum type="arabicPeriod"/>
            </a:pPr>
            <a:r>
              <a:rPr lang="en-US" altLang="ja-JP" sz="2400" dirty="0" smtClean="0"/>
              <a:t>JSON </a:t>
            </a:r>
            <a:r>
              <a:rPr lang="ja-JP" altLang="en-US" sz="2400" dirty="0" smtClean="0"/>
              <a:t>データのうち以下の青文字の部分を変更し、保存する。</a:t>
            </a:r>
            <a:r>
              <a:rPr lang="en-US" altLang="ja-JP" sz="2400" dirty="0"/>
              <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r>
              <a:rPr lang="en-US" altLang="ja-JP" sz="2400" dirty="0" smtClean="0"/>
              <a:t>}</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a:t>
            </a:r>
            <a:r>
              <a:rPr lang="ja-JP" altLang="en-US" sz="2400" dirty="0" smtClean="0"/>
              <a:t>する。変更が意図したように反映されていることを確認する。</a:t>
            </a:r>
            <a:endParaRPr kumimoji="1" lang="en-US" altLang="ja-JP" dirty="0" smtClean="0"/>
          </a:p>
          <a:p>
            <a:pPr marL="514350" indent="-514350">
              <a:buFont typeface="+mj-lt"/>
              <a:buAutoNum type="arabicPeriod"/>
            </a:pPr>
            <a:endParaRPr kumimoji="1"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9-4. </a:t>
            </a:r>
            <a:r>
              <a:rPr lang="ja-JP" altLang="en-US" sz="2800" dirty="0" smtClean="0"/>
              <a:t>コントローラ</a:t>
            </a:r>
            <a:r>
              <a:rPr lang="ja-JP" altLang="en-US" sz="2800" dirty="0"/>
              <a:t>管理画面の初期ユーザー名・</a:t>
            </a:r>
            <a:r>
              <a:rPr lang="ja-JP" altLang="en-US" sz="2800" dirty="0" smtClean="0"/>
              <a:t>パスワード</a:t>
            </a:r>
            <a:r>
              <a:rPr lang="en-US" altLang="ja-JP" sz="2800" dirty="0" smtClean="0"/>
              <a:t/>
            </a:r>
            <a:br>
              <a:rPr lang="en-US" altLang="ja-JP" sz="2800" dirty="0" smtClean="0"/>
            </a:br>
            <a:r>
              <a:rPr lang="ja-JP" altLang="en-US" sz="2800" dirty="0" smtClean="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smtClean="0"/>
              <a:t>ControllerGateSecretKey</a:t>
            </a:r>
            <a:r>
              <a:rPr lang="en-US" altLang="ja-JP" sz="2000" dirty="0" smtClean="0"/>
              <a:t> </a:t>
            </a:r>
            <a:r>
              <a:rPr lang="en-US" altLang="ja-JP" sz="2000" dirty="0"/>
              <a:t>(</a:t>
            </a:r>
            <a:r>
              <a:rPr lang="ja-JP" altLang="en-US" sz="2000" dirty="0"/>
              <a:t>デフォルト値</a:t>
            </a:r>
            <a:r>
              <a:rPr lang="en-US" altLang="ja-JP" sz="2000" dirty="0"/>
              <a:t>: JuP4611KJd1dFTqenNpVPU6r</a:t>
            </a:r>
            <a:r>
              <a:rPr lang="en-US" altLang="ja-JP" sz="2000" dirty="0" smtClean="0"/>
              <a:t>)</a:t>
            </a:r>
            <a:r>
              <a:rPr lang="ja-JP" altLang="en-US" sz="2000" dirty="0" smtClean="0"/>
              <a:t> は、コントローラ</a:t>
            </a:r>
            <a:r>
              <a:rPr lang="ja-JP" altLang="en-US" sz="2000" dirty="0"/>
              <a:t>と中継ゲートウェイとの間で内部的に共有される秘密鍵である</a:t>
            </a:r>
            <a:r>
              <a:rPr lang="ja-JP" altLang="en-US" sz="2000" dirty="0" smtClean="0"/>
              <a:t>。</a:t>
            </a:r>
            <a:endParaRPr lang="en-US" altLang="ja-JP" sz="2000" dirty="0" smtClean="0"/>
          </a:p>
          <a:p>
            <a:pPr lvl="1"/>
            <a:r>
              <a:rPr lang="ja-JP" altLang="en-US" sz="1600" dirty="0" smtClean="0"/>
              <a:t>具体的</a:t>
            </a:r>
            <a:r>
              <a:rPr lang="ja-JP" altLang="en-US" sz="1600" dirty="0"/>
              <a:t>には、中継ゲートウェイからみて、コントローラからの紹介でやってきたサーバーまたはクライアントの接続要求が正当なものであるかのコントローラによる署名を検証するための秘密データである</a:t>
            </a:r>
            <a:r>
              <a:rPr lang="ja-JP" altLang="en-US" sz="1600" dirty="0" smtClean="0"/>
              <a:t>。</a:t>
            </a:r>
            <a:endParaRPr lang="en-US" altLang="ja-JP" sz="1600" dirty="0" smtClean="0"/>
          </a:p>
          <a:p>
            <a:pPr lvl="1"/>
            <a:r>
              <a:rPr lang="ja-JP" altLang="en-US" sz="1600" dirty="0" smtClean="0"/>
              <a:t>これ</a:t>
            </a:r>
            <a:r>
              <a:rPr lang="ja-JP" altLang="en-US" sz="1600" dirty="0"/>
              <a:t>は、任意の </a:t>
            </a:r>
            <a:r>
              <a:rPr lang="en-US" altLang="ja-JP" sz="1600" dirty="0"/>
              <a:t>64 </a:t>
            </a:r>
            <a:r>
              <a:rPr lang="ja-JP" altLang="en-US" sz="1600" dirty="0"/>
              <a:t>文字以内の文字列に変更できる</a:t>
            </a:r>
            <a:r>
              <a:rPr lang="ja-JP" altLang="en-US" sz="1600" dirty="0" smtClean="0"/>
              <a:t>。</a:t>
            </a:r>
            <a:endParaRPr lang="en-US" altLang="ja-JP" sz="1600" dirty="0" smtClean="0"/>
          </a:p>
          <a:p>
            <a:pPr lvl="1"/>
            <a:r>
              <a:rPr lang="ja-JP" altLang="en-US" sz="1600" dirty="0" smtClean="0"/>
              <a:t>変更</a:t>
            </a:r>
            <a:r>
              <a:rPr lang="ja-JP" altLang="en-US" sz="1600" dirty="0"/>
              <a:t>した場合は、しばらくの間、通信がおかしくなる可能性があるので、本格運用前に変更したほうがよい。</a:t>
            </a:r>
          </a:p>
          <a:p>
            <a:r>
              <a:rPr kumimoji="1" lang="ja-JP" altLang="en-US" sz="2000" dirty="0" smtClean="0"/>
              <a:t>設定変数の変更方法は、</a:t>
            </a:r>
            <a:r>
              <a:rPr kumimoji="1" lang="en-US" altLang="ja-JP" sz="2000" dirty="0" smtClean="0"/>
              <a:t>8-14 </a:t>
            </a:r>
            <a:r>
              <a:rPr kumimoji="1" lang="ja-JP" altLang="en-US" sz="2000" dirty="0" smtClean="0"/>
              <a:t>の方法に従う。</a:t>
            </a:r>
            <a:endParaRPr kumimoji="1" lang="en-US" altLang="ja-JP" sz="2000" dirty="0" smtClean="0"/>
          </a:p>
          <a:p>
            <a:r>
              <a:rPr kumimoji="1" lang="ja-JP" altLang="en-US" sz="2000" dirty="0" smtClean="0"/>
              <a:t>この設定は、コントローラから、一旦コントローラに接続した全中継ゲートウェイに配信されるため、中継ゲートウェイの側での設定変更は不要である。</a:t>
            </a:r>
            <a:endParaRPr kumimoji="1" lang="en-US" altLang="ja-JP" sz="2000" dirty="0" smtClean="0"/>
          </a:p>
          <a:p>
            <a:r>
              <a:rPr lang="ja-JP" altLang="en-US" sz="2000" dirty="0"/>
              <a:t>変更は自動的に適用されるが、念のため、すべてのコントローラおよびすべての中継ゲートウェイを再起動することを推奨する。</a:t>
            </a:r>
            <a:br>
              <a:rPr lang="ja-JP" altLang="en-US" sz="2000" dirty="0"/>
            </a:br>
            <a:r>
              <a:rPr lang="ja-JP" altLang="en-US" sz="2000" dirty="0"/>
              <a:t>その後、ユーザーの視点で各種機能の正常性を確認する。</a:t>
            </a:r>
            <a:endParaRPr kumimoji="1" lang="ja-JP" altLang="en-US"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9-5. </a:t>
            </a:r>
            <a:r>
              <a:rPr kumimoji="1" lang="ja-JP" altLang="en-US" sz="2800" dirty="0" smtClean="0"/>
              <a:t>コントローラ設定変数の</a:t>
            </a:r>
            <a:r>
              <a:rPr lang="ja-JP" altLang="en-US" sz="2800" dirty="0" smtClean="0"/>
              <a:t> </a:t>
            </a:r>
            <a:r>
              <a:rPr lang="ja-JP" altLang="en-US" sz="2800" dirty="0"/>
              <a:t>「</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en-US" altLang="ja-JP" sz="2000" dirty="0" smtClean="0"/>
              <a:t> </a:t>
            </a:r>
            <a:r>
              <a:rPr lang="en-US" altLang="ja-JP" sz="2000" dirty="0"/>
              <a:t>(</a:t>
            </a:r>
            <a:r>
              <a:rPr lang="ja-JP" altLang="en-US" sz="2000" dirty="0"/>
              <a:t>デフォルト値</a:t>
            </a:r>
            <a:r>
              <a:rPr lang="en-US" altLang="ja-JP" sz="2000" dirty="0"/>
              <a:t>: gatekey12345</a:t>
            </a:r>
            <a:r>
              <a:rPr lang="en-US" altLang="ja-JP" sz="2000" dirty="0" smtClean="0"/>
              <a:t>)</a:t>
            </a:r>
            <a:r>
              <a:rPr lang="ja-JP" altLang="en-US" sz="2000" dirty="0" smtClean="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smtClean="0"/>
          </a:p>
          <a:p>
            <a:pPr marL="285750" indent="-285750"/>
            <a:r>
              <a:rPr lang="ja-JP" altLang="en-US" sz="2000" dirty="0" smtClean="0"/>
              <a:t>この値は、全中継</a:t>
            </a:r>
            <a:r>
              <a:rPr lang="ja-JP" altLang="en-US" sz="2000" dirty="0"/>
              <a:t>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r>
              <a:rPr lang="ja-JP" altLang="en-US" sz="2000" dirty="0" smtClean="0"/>
              <a:t>。</a:t>
            </a:r>
            <a:endParaRPr lang="en-US" altLang="ja-JP" sz="2000" dirty="0" smtClean="0"/>
          </a:p>
          <a:p>
            <a:pPr marL="285750" indent="-285750"/>
            <a:r>
              <a:rPr lang="en-US" altLang="ja-JP" sz="2000" dirty="0" err="1" smtClean="0"/>
              <a:t>GateKeyList</a:t>
            </a:r>
            <a:r>
              <a:rPr lang="ja-JP" altLang="en-US" sz="2000" dirty="0" smtClean="0"/>
              <a:t> は、複数</a:t>
            </a:r>
            <a:r>
              <a:rPr lang="ja-JP" altLang="en-US" sz="2000" dirty="0"/>
              <a:t>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smtClean="0"/>
              <a:t>。</a:t>
            </a:r>
            <a:r>
              <a:rPr lang="ja-JP" altLang="en-US" sz="2000" dirty="0" smtClean="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9-6. </a:t>
            </a:r>
            <a:r>
              <a:rPr kumimoji="1" lang="ja-JP" altLang="en-US" sz="2800" dirty="0" smtClean="0"/>
              <a:t>コントローラ設定変数の</a:t>
            </a:r>
            <a:r>
              <a:rPr lang="ja-JP" altLang="en-US" sz="2800" dirty="0" smtClean="0"/>
              <a:t> 「</a:t>
            </a:r>
            <a:r>
              <a:rPr lang="en-US" altLang="ja-JP" sz="2800" dirty="0" err="1" smtClean="0"/>
              <a:t>GateKeyList</a:t>
            </a:r>
            <a:r>
              <a:rPr lang="ja-JP" altLang="en-US" sz="2800" dirty="0" smtClean="0"/>
              <a: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smtClean="0"/>
              <a:t>8-13 </a:t>
            </a:r>
            <a:r>
              <a:rPr kumimoji="1" lang="ja-JP" altLang="en-US" dirty="0" smtClean="0"/>
              <a:t>および </a:t>
            </a:r>
            <a:r>
              <a:rPr kumimoji="1" lang="en-US" altLang="ja-JP" dirty="0" smtClean="0"/>
              <a:t>8-15 </a:t>
            </a:r>
            <a:r>
              <a:rPr kumimoji="1" lang="ja-JP" altLang="en-US" dirty="0" smtClean="0"/>
              <a:t>で説明した </a:t>
            </a:r>
            <a:r>
              <a:rPr kumimoji="1" lang="en-US" altLang="ja-JP" dirty="0" smtClean="0"/>
              <a:t>HTTP API </a:t>
            </a:r>
            <a:r>
              <a:rPr kumimoji="1" lang="ja-JP" altLang="en-US" dirty="0" smtClean="0"/>
              <a:t>の </a:t>
            </a:r>
            <a:r>
              <a:rPr kumimoji="1" lang="en-US" altLang="ja-JP" dirty="0" smtClean="0"/>
              <a:t>“</a:t>
            </a:r>
            <a:r>
              <a:rPr lang="en-US" altLang="ja-JP" dirty="0" smtClean="0"/>
              <a:t>password=“</a:t>
            </a:r>
            <a:r>
              <a:rPr lang="ja-JP" altLang="en-US" dirty="0" smtClean="0"/>
              <a:t> という </a:t>
            </a:r>
            <a:r>
              <a:rPr lang="en-US" altLang="ja-JP" dirty="0" smtClean="0"/>
              <a:t>Query String </a:t>
            </a:r>
            <a:r>
              <a:rPr lang="ja-JP" altLang="en-US" dirty="0" smtClean="0"/>
              <a:t>のパスワードを検証するためのパスワードは、デフォルトではすべて </a:t>
            </a:r>
            <a:r>
              <a:rPr lang="en-US" altLang="ja-JP" dirty="0" smtClean="0"/>
              <a:t>“super” </a:t>
            </a:r>
            <a:r>
              <a:rPr lang="ja-JP" altLang="en-US" dirty="0" smtClean="0"/>
              <a:t>である。</a:t>
            </a:r>
            <a:endParaRPr lang="en-US" altLang="ja-JP" dirty="0" smtClean="0"/>
          </a:p>
          <a:p>
            <a:r>
              <a:rPr lang="ja-JP" altLang="en-US" dirty="0" smtClean="0"/>
              <a:t>これらは、コントローラ</a:t>
            </a:r>
            <a:r>
              <a:rPr lang="ja-JP" altLang="en-US" dirty="0"/>
              <a:t>設定変数の </a:t>
            </a:r>
            <a:r>
              <a:rPr lang="ja-JP" altLang="en-US" dirty="0" smtClean="0"/>
              <a:t>「</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smtClean="0"/>
              <a:t>」を変更することにより任意のものに変更できる。</a:t>
            </a:r>
            <a:endParaRPr lang="en-US" altLang="ja-JP" dirty="0" smtClean="0"/>
          </a:p>
          <a:p>
            <a:r>
              <a:rPr kumimoji="1" lang="ja-JP" altLang="en-US" dirty="0" smtClean="0"/>
              <a:t>変更は、リアルタイムで適用される。</a:t>
            </a:r>
            <a:r>
              <a:rPr kumimoji="1" lang="en-US" altLang="ja-JP" dirty="0" smtClean="0"/>
              <a:t>DB </a:t>
            </a:r>
            <a:r>
              <a:rPr kumimoji="1" lang="ja-JP" altLang="en-US" dirty="0" smtClean="0"/>
              <a:t>を変更した後、意図した挙動になっていることを確認すること。</a:t>
            </a:r>
            <a:endParaRPr kumimoji="1" lang="en-US" altLang="ja-JP" dirty="0" smtClean="0"/>
          </a:p>
          <a:p>
            <a:r>
              <a:rPr lang="en-US" altLang="ja-JP" dirty="0" smtClean="0"/>
              <a:t>DB </a:t>
            </a:r>
            <a:r>
              <a:rPr lang="ja-JP" altLang="en-US" dirty="0" smtClean="0"/>
              <a:t>からこれらの設定変数を削除したり、空文字を指定したりすると、</a:t>
            </a:r>
            <a:r>
              <a:rPr lang="en-US" altLang="ja-JP" dirty="0" smtClean="0"/>
              <a:t>HTTP API </a:t>
            </a:r>
            <a:r>
              <a:rPr lang="ja-JP" altLang="en-US" dirty="0" smtClean="0"/>
              <a:t>の呼び出し時に </a:t>
            </a:r>
            <a:r>
              <a:rPr lang="en-US" altLang="ja-JP" dirty="0" smtClean="0"/>
              <a:t>”password=“ </a:t>
            </a:r>
            <a:r>
              <a:rPr lang="ja-JP" altLang="en-US" dirty="0" smtClean="0"/>
              <a:t>を指定する必要がなくなる。</a:t>
            </a:r>
          </a:p>
          <a:p>
            <a:r>
              <a:rPr kumimoji="1" lang="ja-JP" altLang="en-US" dirty="0" smtClean="0"/>
              <a:t>パスワードを設定しないか、単純なパスワードを設定するか、またはデフォルトの </a:t>
            </a:r>
            <a:r>
              <a:rPr kumimoji="1" lang="en-US" altLang="ja-JP" dirty="0" smtClean="0"/>
              <a:t>“super” </a:t>
            </a:r>
            <a:r>
              <a:rPr kumimoji="1" lang="ja-JP" altLang="en-US" dirty="0" err="1" smtClean="0"/>
              <a:t>のままの</a:t>
            </a:r>
            <a:r>
              <a:rPr kumimoji="1" lang="ja-JP" altLang="en-US" dirty="0" smtClean="0"/>
              <a:t>場合、セッション一覧情報を第三者が閲覧できるようになってしまうため、注意すること。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9-7.</a:t>
            </a:r>
            <a:r>
              <a:rPr lang="ja-JP" altLang="en-US" sz="2800" dirty="0"/>
              <a:t>コントローラ設定変数の </a:t>
            </a:r>
            <a:r>
              <a:rPr lang="ja-JP" altLang="en-US" sz="2800" dirty="0" smtClean="0"/>
              <a:t>「</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a:t>
            </a:r>
            <a:r>
              <a:rPr lang="en-US" altLang="ja-JP" sz="2000" dirty="0" smtClean="0"/>
              <a:t>) </a:t>
            </a:r>
            <a:r>
              <a:rPr lang="ja-JP" altLang="en-US" sz="2000" dirty="0" smtClean="0"/>
              <a:t>には、コントローラ</a:t>
            </a:r>
            <a:r>
              <a:rPr lang="ja-JP" altLang="en-US" sz="2000" dirty="0"/>
              <a:t>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r>
              <a:rPr lang="ja-JP" altLang="en-US" sz="2000" dirty="0" smtClean="0"/>
              <a:t>。</a:t>
            </a:r>
            <a:endParaRPr lang="en-US" altLang="ja-JP" sz="2000" dirty="0" smtClean="0"/>
          </a:p>
          <a:p>
            <a:r>
              <a:rPr lang="ja-JP" altLang="en-US" sz="2000" dirty="0" smtClean="0"/>
              <a:t>デフォルト</a:t>
            </a:r>
            <a:r>
              <a:rPr lang="ja-JP" altLang="en-US" sz="2000" dirty="0"/>
              <a:t>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r>
              <a:rPr lang="ja-JP" altLang="en-US" sz="2000" dirty="0" smtClean="0"/>
              <a:t>。</a:t>
            </a:r>
            <a:endParaRPr lang="en-US" altLang="ja-JP" sz="2000" dirty="0" smtClean="0"/>
          </a:p>
          <a:p>
            <a:r>
              <a:rPr lang="ja-JP" altLang="en-US" sz="2000" dirty="0" smtClean="0"/>
              <a:t>不正</a:t>
            </a:r>
            <a:r>
              <a:rPr lang="ja-JP" altLang="en-US" sz="2000" dirty="0"/>
              <a:t>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a:t>
            </a:r>
            <a:r>
              <a:rPr lang="ja-JP" altLang="en-US" sz="2000" dirty="0" smtClean="0"/>
              <a:t>場合に備えて、</a:t>
            </a:r>
            <a:r>
              <a:rPr lang="en-US" altLang="ja-JP" sz="2000" dirty="0" smtClean="0"/>
              <a:t>ACL </a:t>
            </a:r>
            <a:r>
              <a:rPr lang="ja-JP" altLang="en-US" sz="2000" dirty="0" smtClean="0"/>
              <a:t>を記述することを推奨する。</a:t>
            </a:r>
            <a:endParaRPr lang="en-US" altLang="ja-JP" sz="2000" dirty="0" smtClean="0"/>
          </a:p>
          <a:p>
            <a:r>
              <a:rPr lang="en-US" altLang="ja-JP" sz="2000" dirty="0" smtClean="0"/>
              <a:t>ACL </a:t>
            </a:r>
            <a:r>
              <a:rPr lang="ja-JP" altLang="en-US" sz="2000" dirty="0"/>
              <a:t>は、たとえば </a:t>
            </a:r>
            <a:r>
              <a:rPr lang="en-US" altLang="ja-JP" sz="2000" b="1" dirty="0" smtClean="0">
                <a:solidFill>
                  <a:srgbClr val="0000FF"/>
                </a:solidFill>
              </a:rPr>
              <a:t>“130.158.0.0/16 133.51.0.0/24”</a:t>
            </a:r>
            <a:r>
              <a:rPr lang="en-US" altLang="ja-JP" sz="2000" dirty="0" smtClean="0"/>
              <a:t> </a:t>
            </a:r>
            <a:r>
              <a:rPr lang="ja-JP" altLang="en-US" sz="2000" dirty="0"/>
              <a:t>というように、</a:t>
            </a:r>
            <a:r>
              <a:rPr lang="en-US" altLang="ja-JP" sz="2000" dirty="0"/>
              <a:t>CIDR </a:t>
            </a:r>
            <a:r>
              <a:rPr lang="ja-JP" altLang="en-US" sz="2000" dirty="0"/>
              <a:t>形式でスペース文字を空けて複数のサブネットを記載することができる</a:t>
            </a:r>
            <a:r>
              <a:rPr lang="ja-JP" altLang="en-US" sz="2000" dirty="0" smtClean="0"/>
              <a:t>。この場合、</a:t>
            </a:r>
            <a:r>
              <a:rPr lang="en-US" altLang="ja-JP" sz="2000" dirty="0" smtClean="0"/>
              <a:t>130.158.0.0/16 </a:t>
            </a:r>
            <a:r>
              <a:rPr lang="ja-JP" altLang="en-US" sz="2000" dirty="0" smtClean="0"/>
              <a:t>と </a:t>
            </a:r>
            <a:r>
              <a:rPr lang="en-US" altLang="ja-JP" sz="2000" dirty="0" smtClean="0"/>
              <a:t>133.51.0.0/24 </a:t>
            </a:r>
            <a:r>
              <a:rPr lang="ja-JP" altLang="en-US" sz="2000" dirty="0" smtClean="0"/>
              <a:t>で中継ゲートウェイが動作することが可能になるが、それ以外の </a:t>
            </a:r>
            <a:r>
              <a:rPr lang="en-US" altLang="ja-JP" sz="2000" dirty="0" smtClean="0"/>
              <a:t>IP </a:t>
            </a:r>
            <a:r>
              <a:rPr lang="ja-JP" altLang="en-US" sz="2000" dirty="0" smtClean="0"/>
              <a:t>アドレスでは動作しなくなる。</a:t>
            </a:r>
            <a:endParaRPr lang="en-US" altLang="ja-JP" sz="2000" dirty="0" smtClean="0"/>
          </a:p>
          <a:p>
            <a:r>
              <a:rPr lang="ja-JP" altLang="en-US" sz="2000" dirty="0" smtClean="0"/>
              <a:t>変更は自動的に適用されるが、念のため、</a:t>
            </a:r>
            <a:r>
              <a:rPr lang="ja-JP" altLang="en-US" sz="2000" dirty="0"/>
              <a:t>すべてのコントローラおよびすべての中継ゲートウェイを再起動することを推奨する。</a:t>
            </a:r>
            <a:br>
              <a:rPr lang="ja-JP" altLang="en-US" sz="2000" dirty="0"/>
            </a:br>
            <a:r>
              <a:rPr lang="ja-JP" altLang="en-US" sz="2000" dirty="0"/>
              <a:t>その後、ユーザー</a:t>
            </a:r>
            <a:r>
              <a:rPr lang="ja-JP" altLang="en-US" sz="2000" dirty="0" smtClean="0"/>
              <a:t>の視点で</a:t>
            </a:r>
            <a:r>
              <a:rPr lang="ja-JP" altLang="en-US" sz="2000" dirty="0"/>
              <a:t>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9-8. </a:t>
            </a:r>
            <a:r>
              <a:rPr kumimoji="1" lang="ja-JP" altLang="en-US" sz="2800" dirty="0" smtClean="0"/>
              <a:t>コントローラ設定変数の「</a:t>
            </a:r>
            <a:r>
              <a:rPr lang="en-US" altLang="ja-JP" sz="2800" dirty="0" err="1" smtClean="0"/>
              <a:t>GatewayServicePortIpAcl</a:t>
            </a:r>
            <a:r>
              <a:rPr lang="ja-JP" altLang="en-US" sz="2800" dirty="0" smtClean="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smtClean="0"/>
              <a:t>SQL Server 2019 Express </a:t>
            </a:r>
            <a:r>
              <a:rPr kumimoji="1" lang="ja-JP" altLang="en-US" sz="1800" dirty="0" smtClean="0"/>
              <a:t>のデータベースに記録されるデータは、貴重である。</a:t>
            </a:r>
            <a:endParaRPr kumimoji="1" lang="en-US" altLang="ja-JP" sz="1800" dirty="0" smtClean="0"/>
          </a:p>
          <a:p>
            <a:pPr lvl="1"/>
            <a:r>
              <a:rPr kumimoji="1" lang="ja-JP" altLang="en-US" sz="1600" dirty="0" smtClean="0"/>
              <a:t>データベースの </a:t>
            </a:r>
            <a:r>
              <a:rPr kumimoji="1" lang="en-US" altLang="ja-JP" sz="1600" dirty="0" smtClean="0"/>
              <a:t>MACHINE </a:t>
            </a:r>
            <a:r>
              <a:rPr kumimoji="1" lang="ja-JP" altLang="en-US" sz="1600" dirty="0" smtClean="0"/>
              <a:t>テーブルには、「</a:t>
            </a:r>
            <a:r>
              <a:rPr kumimoji="1" lang="en-US" altLang="ja-JP" sz="1600" dirty="0" smtClean="0"/>
              <a:t>8-3</a:t>
            </a:r>
            <a:r>
              <a:rPr kumimoji="1" lang="ja-JP" altLang="en-US" sz="1600" dirty="0" smtClean="0"/>
              <a:t>」で述べたように、登録済みのサーバー一覧の情報が記録されている。これが失われると、サービス提供が不能になる。</a:t>
            </a:r>
            <a:endParaRPr kumimoji="1" lang="en-US" altLang="ja-JP" sz="1600" dirty="0" smtClean="0"/>
          </a:p>
          <a:p>
            <a:pPr lvl="1"/>
            <a:r>
              <a:rPr kumimoji="1" lang="ja-JP" altLang="en-US" sz="1600" dirty="0" smtClean="0"/>
              <a:t>データベースの </a:t>
            </a:r>
            <a:r>
              <a:rPr lang="en-US" altLang="ja-JP" sz="1600" dirty="0" smtClean="0"/>
              <a:t>VAR </a:t>
            </a:r>
            <a:r>
              <a:rPr lang="ja-JP" altLang="en-US" sz="1600" dirty="0" smtClean="0"/>
              <a:t>テーブルには、「</a:t>
            </a:r>
            <a:r>
              <a:rPr lang="en-US" altLang="ja-JP" sz="1600" dirty="0" smtClean="0"/>
              <a:t>8-14</a:t>
            </a:r>
            <a:r>
              <a:rPr lang="ja-JP" altLang="en-US" sz="1600" dirty="0" smtClean="0"/>
              <a:t>」で述べたように、コントローラや中継ゲートウェイの動作を決定する設定変数が記録されている。</a:t>
            </a:r>
            <a:r>
              <a:rPr lang="ja-JP" altLang="en-US" sz="1600" dirty="0"/>
              <a:t>これが失われると、サービス提供が不能になる</a:t>
            </a:r>
            <a:r>
              <a:rPr lang="ja-JP" altLang="en-US" sz="1600" dirty="0" smtClean="0"/>
              <a:t>。</a:t>
            </a:r>
          </a:p>
          <a:p>
            <a:r>
              <a:rPr kumimoji="1" lang="ja-JP" altLang="en-US" sz="1800" dirty="0" smtClean="0"/>
              <a:t>特に、</a:t>
            </a:r>
            <a:r>
              <a:rPr kumimoji="1" lang="en-US" altLang="ja-JP" sz="1800" dirty="0" smtClean="0"/>
              <a:t>MACHINE </a:t>
            </a:r>
            <a:r>
              <a:rPr kumimoji="1" lang="ja-JP" altLang="en-US" sz="1800" dirty="0" smtClean="0"/>
              <a:t>テーブルは、日々自動的に更新されていくものである。</a:t>
            </a:r>
          </a:p>
          <a:p>
            <a:r>
              <a:rPr kumimoji="1" lang="ja-JP" altLang="en-US" sz="1800" dirty="0" smtClean="0"/>
              <a:t>そこで、データベースのバックアップを取得する必要がある。</a:t>
            </a:r>
          </a:p>
          <a:p>
            <a:r>
              <a:rPr kumimoji="1" lang="ja-JP" altLang="en-US" sz="1800" dirty="0" smtClean="0"/>
              <a:t>データベースのバックアップは、</a:t>
            </a:r>
            <a:r>
              <a:rPr kumimoji="1" lang="en-US" altLang="ja-JP" sz="1800" dirty="0" smtClean="0"/>
              <a:t>2 </a:t>
            </a:r>
            <a:r>
              <a:rPr kumimoji="1" lang="ja-JP" altLang="en-US" sz="1800" dirty="0" smtClean="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smtClean="0"/>
          </a:p>
          <a:p>
            <a:pPr marL="914400" lvl="1" indent="-457200">
              <a:buFont typeface="+mj-lt"/>
              <a:buAutoNum type="arabicPeriod"/>
            </a:pPr>
            <a:r>
              <a:rPr kumimoji="1" lang="ja-JP" altLang="en-US" sz="1600" dirty="0" smtClean="0"/>
              <a:t>データベースサーバー全体をバックアップする方法。これには、</a:t>
            </a:r>
            <a:r>
              <a:rPr kumimoji="1" lang="en-US" altLang="ja-JP" sz="1600" dirty="0" smtClean="0"/>
              <a:t>VM </a:t>
            </a:r>
            <a:r>
              <a:rPr kumimoji="1" lang="ja-JP" altLang="en-US" sz="1600" dirty="0" smtClean="0"/>
              <a:t>基盤を用いる方法、</a:t>
            </a:r>
            <a:r>
              <a:rPr kumimoji="1" lang="en-US" altLang="ja-JP" sz="1600" dirty="0" smtClean="0"/>
              <a:t>OS </a:t>
            </a:r>
            <a:r>
              <a:rPr kumimoji="1" lang="ja-JP" altLang="en-US" sz="1600" dirty="0" smtClean="0"/>
              <a:t>を用いる方法等の色々な方法が存在する。メリットは、データベースを意識する必要がないこと、</a:t>
            </a:r>
            <a:r>
              <a:rPr kumimoji="1" lang="en-US" altLang="ja-JP" sz="1600" dirty="0" smtClean="0"/>
              <a:t>OS </a:t>
            </a:r>
            <a:r>
              <a:rPr kumimoji="1" lang="ja-JP" altLang="en-US" sz="1600" dirty="0" smtClean="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smtClean="0"/>
              <a:t>OS </a:t>
            </a:r>
            <a:r>
              <a:rPr kumimoji="1" lang="ja-JP" altLang="en-US" sz="1600" dirty="0" smtClean="0"/>
              <a:t>環境全体を含むためバックアップ容量が大きくなり過ぎるという点である。</a:t>
            </a:r>
            <a:endParaRPr kumimoji="1" lang="en-US" altLang="ja-JP" sz="1600" dirty="0" smtClean="0"/>
          </a:p>
          <a:p>
            <a:pPr marL="914400" lvl="1" indent="-457200">
              <a:buFont typeface="+mj-lt"/>
              <a:buAutoNum type="arabicPeriod"/>
            </a:pPr>
            <a:r>
              <a:rPr kumimoji="1" lang="ja-JP" altLang="en-US" sz="1600" dirty="0" smtClean="0"/>
              <a:t>データベースファイルのみをバックアップする方法。これは、</a:t>
            </a:r>
            <a:r>
              <a:rPr kumimoji="1" lang="en-US" altLang="ja-JP" sz="1600" dirty="0" smtClean="0"/>
              <a:t>SQL Server 2019 Express </a:t>
            </a:r>
            <a:r>
              <a:rPr kumimoji="1" lang="ja-JP" altLang="en-US" sz="1600" dirty="0" smtClean="0"/>
              <a:t>の操作によって行なう。</a:t>
            </a:r>
            <a:r>
              <a:rPr kumimoji="1" lang="en-US" altLang="ja-JP" sz="1600" dirty="0" smtClean="0"/>
              <a:t/>
            </a:r>
            <a:br>
              <a:rPr kumimoji="1" lang="en-US" altLang="ja-JP" sz="1600" dirty="0" smtClean="0"/>
            </a:br>
            <a:r>
              <a:rPr kumimoji="1" lang="en-US" altLang="ja-JP" sz="1600" dirty="0" smtClean="0"/>
              <a:t>SQL Server 2019 Express </a:t>
            </a:r>
            <a:r>
              <a:rPr kumimoji="1" lang="ja-JP" altLang="en-US" sz="1600" dirty="0" err="1" smtClean="0"/>
              <a:t>での</a:t>
            </a:r>
            <a:r>
              <a:rPr kumimoji="1" lang="ja-JP" altLang="en-US" sz="1600" dirty="0" smtClean="0"/>
              <a:t>バックアップ方法は、「</a:t>
            </a:r>
            <a:r>
              <a:rPr kumimoji="1" lang="en-US" altLang="ja-JP" sz="1600" dirty="0" smtClean="0"/>
              <a:t>7-4</a:t>
            </a:r>
            <a:r>
              <a:rPr kumimoji="1" lang="ja-JP" altLang="en-US" sz="1600" dirty="0" smtClean="0"/>
              <a:t>」で記載した方法のうちバックアップの部分と同一である。</a:t>
            </a:r>
            <a:r>
              <a:rPr kumimoji="1" lang="en-US" altLang="ja-JP" sz="1600" dirty="0" smtClean="0"/>
              <a:t/>
            </a:r>
            <a:br>
              <a:rPr kumimoji="1" lang="en-US" altLang="ja-JP" sz="1600" dirty="0" smtClean="0"/>
            </a:br>
            <a:r>
              <a:rPr kumimoji="1" lang="ja-JP" altLang="en-US" sz="1600" dirty="0" smtClean="0"/>
              <a:t>メリットは、バックアップデータのサイズが小さくなること </a:t>
            </a:r>
            <a:r>
              <a:rPr kumimoji="1" lang="en-US" altLang="ja-JP" sz="1600" dirty="0" smtClean="0"/>
              <a:t>(OS </a:t>
            </a:r>
            <a:r>
              <a:rPr kumimoji="1" lang="ja-JP" altLang="en-US" sz="1600" dirty="0" smtClean="0"/>
              <a:t>環境を含まないため</a:t>
            </a:r>
            <a:r>
              <a:rPr kumimoji="1" lang="en-US" altLang="ja-JP" sz="1600" dirty="0" smtClean="0"/>
              <a:t>)</a:t>
            </a:r>
            <a:r>
              <a:rPr kumimoji="1" lang="ja-JP" altLang="en-US" sz="1600" dirty="0" smtClean="0"/>
              <a:t> である。デメリットは、</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err="1" smtClean="0"/>
              <a:t>が破</a:t>
            </a:r>
            <a:r>
              <a:rPr kumimoji="1" lang="ja-JP" altLang="en-US" sz="1600" dirty="0" smtClean="0"/>
              <a:t>損した場合は、データベースに先立つこれらの </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smtClean="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9-9. </a:t>
            </a:r>
            <a:r>
              <a:rPr kumimoji="1" lang="ja-JP" altLang="en-US" dirty="0" smtClean="0"/>
              <a:t>データベースのバックアップ</a:t>
            </a:r>
            <a:endParaRPr kumimoji="1" lang="ja-JP" altLang="en-US" dirty="0"/>
          </a:p>
        </p:txBody>
      </p:sp>
    </p:spTree>
    <p:extLst>
      <p:ext uri="{BB962C8B-B14F-4D97-AF65-F5344CB8AC3E}">
        <p14:creationId xmlns:p14="http://schemas.microsoft.com/office/powerpoint/2010/main" val="259327880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smtClean="0"/>
              <a:t>コントローラのバックアップ</a:t>
            </a:r>
            <a:endParaRPr kumimoji="1" lang="en-US" altLang="ja-JP" dirty="0" smtClean="0"/>
          </a:p>
          <a:p>
            <a:pPr lvl="1">
              <a:lnSpc>
                <a:spcPct val="120000"/>
              </a:lnSpc>
            </a:pPr>
            <a:r>
              <a:rPr kumimoji="1" lang="ja-JP" altLang="en-US" dirty="0" smtClean="0"/>
              <a:t>コントローラには、本マニュアルに従ってコントローラを構築し設定を変更した部分をのぞき、それほど重要なデータを持たないことから、必ずしもバックアップを取得しなければならないわけではない。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smtClean="0"/>
              <a:t>コントローラ故障時に、一から立ち上げる場合でも、コントローラを</a:t>
            </a:r>
            <a:r>
              <a:rPr lang="ja-JP" altLang="en-US" dirty="0"/>
              <a:t>作成した際の手順を控えておくことにより、それと全く同じ手順を実行すれば</a:t>
            </a:r>
            <a:r>
              <a:rPr lang="ja-JP" altLang="en-US" dirty="0" smtClean="0"/>
              <a:t>、</a:t>
            </a:r>
            <a:r>
              <a:rPr lang="ja-JP" altLang="en-US" dirty="0"/>
              <a:t>コントローラ</a:t>
            </a:r>
            <a:r>
              <a:rPr lang="ja-JP" altLang="en-US" dirty="0" smtClean="0"/>
              <a:t>を</a:t>
            </a:r>
            <a:r>
              <a:rPr lang="ja-JP" altLang="en-US" dirty="0"/>
              <a:t>再生成することができるためである</a:t>
            </a:r>
            <a:r>
              <a:rPr lang="ja-JP" altLang="en-US" dirty="0" smtClean="0"/>
              <a:t>。</a:t>
            </a:r>
            <a:endParaRPr lang="en-US" altLang="ja-JP" dirty="0" smtClean="0"/>
          </a:p>
          <a:p>
            <a:pPr lvl="1">
              <a:lnSpc>
                <a:spcPct val="120000"/>
              </a:lnSpc>
            </a:pPr>
            <a:r>
              <a:rPr lang="ja-JP" altLang="en-US" dirty="0" smtClean="0"/>
              <a:t>しかし、迅速な復旧のため、コントローラをバックアップしておきたい場合もある。サービス運用者がそのように考える場合は、コントローラをバックアップする。</a:t>
            </a:r>
            <a:endParaRPr lang="ja-JP" altLang="en-US" dirty="0"/>
          </a:p>
          <a:p>
            <a:pPr lvl="1">
              <a:lnSpc>
                <a:spcPct val="120000"/>
              </a:lnSpc>
            </a:pPr>
            <a:r>
              <a:rPr kumimoji="1" lang="ja-JP" altLang="en-US" dirty="0" smtClean="0"/>
              <a:t>コントローラのバックアップは、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smtClean="0"/>
              <a:t>コントローラ全体</a:t>
            </a:r>
            <a:r>
              <a:rPr lang="ja-JP" altLang="en-US" sz="1600" dirty="0"/>
              <a:t>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a:t>
            </a:r>
            <a:r>
              <a:rPr lang="ja-JP" altLang="en-US" sz="1600" dirty="0" smtClean="0"/>
              <a:t>、コントローラを</a:t>
            </a:r>
            <a:r>
              <a:rPr lang="ja-JP" altLang="en-US" sz="1600" dirty="0"/>
              <a:t>意識する必要がないこと、</a:t>
            </a:r>
            <a:r>
              <a:rPr lang="en-US" altLang="ja-JP" sz="1600" dirty="0"/>
              <a:t>OS </a:t>
            </a:r>
            <a:r>
              <a:rPr lang="ja-JP" altLang="en-US" sz="1600" dirty="0"/>
              <a:t>環境全体を含めたバックアップが可能なため復元が容易であることがある。デメリットは</a:t>
            </a:r>
            <a:r>
              <a:rPr lang="ja-JP" altLang="en-US" sz="1600" dirty="0" smtClean="0"/>
              <a:t>、</a:t>
            </a:r>
            <a:r>
              <a:rPr lang="en-US" altLang="ja-JP" sz="1600" dirty="0" smtClean="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smtClean="0"/>
              <a:t>コントローラの「</a:t>
            </a:r>
            <a:r>
              <a:rPr lang="en-US" altLang="ja-JP" sz="1600" dirty="0" smtClean="0"/>
              <a:t>IPA-DN-</a:t>
            </a:r>
            <a:r>
              <a:rPr lang="en-US" altLang="ja-JP" sz="1600" dirty="0" err="1" smtClean="0"/>
              <a:t>ThinController</a:t>
            </a:r>
            <a:r>
              <a:rPr lang="en-US" altLang="ja-JP" sz="1600" dirty="0" smtClean="0"/>
              <a:t>-Private</a:t>
            </a:r>
            <a:r>
              <a:rPr lang="ja-JP" altLang="en-US" sz="1600" dirty="0" smtClean="0"/>
              <a:t>」ディレクトリの中身のみ</a:t>
            </a:r>
            <a:r>
              <a:rPr lang="ja-JP" altLang="en-US" sz="1600" dirty="0"/>
              <a:t>をバックアップする方法。これは</a:t>
            </a:r>
            <a:r>
              <a:rPr lang="ja-JP" altLang="en-US" sz="1600" dirty="0" smtClean="0"/>
              <a:t>、</a:t>
            </a:r>
            <a:r>
              <a:rPr lang="en-US" altLang="ja-JP" sz="1600" dirty="0" smtClean="0"/>
              <a:t>Windows </a:t>
            </a:r>
            <a:r>
              <a:rPr lang="ja-JP" altLang="en-US" sz="1600" dirty="0" smtClean="0"/>
              <a:t>や </a:t>
            </a:r>
            <a:r>
              <a:rPr lang="en-US" altLang="ja-JP" sz="1600" dirty="0" smtClean="0"/>
              <a:t>Linux </a:t>
            </a:r>
            <a:r>
              <a:rPr lang="ja-JP" altLang="en-US" sz="1600" dirty="0" smtClean="0"/>
              <a:t>のファイルコピー操作によって行なう。</a:t>
            </a:r>
            <a:r>
              <a:rPr lang="en-US" altLang="ja-JP" sz="1600" dirty="0"/>
              <a:t/>
            </a:r>
            <a:br>
              <a:rPr lang="en-US" altLang="ja-JP" sz="1600" dirty="0"/>
            </a:br>
            <a:r>
              <a:rPr lang="ja-JP" altLang="en-US" sz="1600" dirty="0" smtClean="0"/>
              <a:t>メリット</a:t>
            </a:r>
            <a:r>
              <a:rPr lang="ja-JP" altLang="en-US" sz="1600" dirty="0"/>
              <a:t>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a:t>
            </a:r>
            <a:r>
              <a:rPr lang="ja-JP" altLang="en-US" sz="1600" dirty="0" smtClean="0"/>
              <a:t>、コントローラに</a:t>
            </a:r>
            <a:r>
              <a:rPr lang="ja-JP" altLang="en-US" sz="1600" dirty="0"/>
              <a:t>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r>
              <a:rPr lang="ja-JP" altLang="en-US" sz="1600" dirty="0" smtClean="0"/>
              <a:t>。</a:t>
            </a:r>
            <a:endParaRPr kumimoji="1" lang="ja-JP" altLang="en-US" dirty="0" smtClean="0"/>
          </a:p>
          <a:p>
            <a:pPr>
              <a:lnSpc>
                <a:spcPct val="120000"/>
              </a:lnSpc>
            </a:pPr>
            <a:r>
              <a:rPr kumimoji="1" lang="ja-JP" altLang="en-US" dirty="0" smtClean="0"/>
              <a:t>中継ゲートウェイのバックアップ</a:t>
            </a:r>
            <a:endParaRPr kumimoji="1" lang="en-US" altLang="ja-JP" dirty="0" smtClean="0"/>
          </a:p>
          <a:p>
            <a:pPr lvl="1">
              <a:lnSpc>
                <a:spcPct val="120000"/>
              </a:lnSpc>
            </a:pPr>
            <a:r>
              <a:rPr kumimoji="1" lang="ja-JP" altLang="en-US" dirty="0" smtClean="0"/>
              <a:t>ハイパースケール版における中継ゲートウェイは、全く一様なホストを</a:t>
            </a:r>
            <a:r>
              <a:rPr lang="ja-JP" altLang="en-US" dirty="0" smtClean="0"/>
              <a:t>多数</a:t>
            </a:r>
            <a:r>
              <a:rPr kumimoji="1" lang="ja-JP" altLang="en-US" dirty="0" smtClean="0"/>
              <a:t>立ち上げてロードバランスする形で運用される。また、中継ゲートウェイは、ログも保存しないし、重要なデータを持たないことから、中継ゲートウェイの </a:t>
            </a:r>
            <a:r>
              <a:rPr kumimoji="1" lang="en-US" altLang="ja-JP" dirty="0" smtClean="0"/>
              <a:t>1 </a:t>
            </a:r>
            <a:r>
              <a:rPr kumimoji="1" lang="ja-JP" altLang="en-US" dirty="0" smtClean="0"/>
              <a:t>台 </a:t>
            </a:r>
            <a:r>
              <a:rPr kumimoji="1" lang="en-US" altLang="ja-JP" dirty="0" smtClean="0"/>
              <a:t>1 </a:t>
            </a:r>
            <a:r>
              <a:rPr kumimoji="1" lang="ja-JP" altLang="en-US" dirty="0" smtClean="0"/>
              <a:t>台のバックアップは不要であると考えられる。</a:t>
            </a:r>
            <a:br>
              <a:rPr kumimoji="1" lang="ja-JP" altLang="en-US" dirty="0" smtClean="0"/>
            </a:br>
            <a:r>
              <a:rPr lang="en-US" altLang="ja-JP" dirty="0" smtClean="0"/>
              <a:t>(</a:t>
            </a:r>
            <a:r>
              <a:rPr lang="ja-JP" altLang="en-US" dirty="0" smtClean="0"/>
              <a:t>中継ゲートウェイを作成した際の手順を控えておくことにより、それと全く同じ手順を実行すれば、中継ゲートウェイを再生成することができるためである。</a:t>
            </a:r>
            <a:r>
              <a:rPr lang="en-US" altLang="ja-JP" dirty="0" smtClean="0"/>
              <a:t>)</a:t>
            </a:r>
          </a:p>
          <a:p>
            <a:pPr lvl="1">
              <a:lnSpc>
                <a:spcPct val="120000"/>
              </a:lnSpc>
            </a:pPr>
            <a:r>
              <a:rPr kumimoji="1" lang="en-US" altLang="ja-JP" dirty="0" smtClean="0"/>
              <a:t>1 </a:t>
            </a:r>
            <a:r>
              <a:rPr kumimoji="1" lang="ja-JP" altLang="en-US" dirty="0" smtClean="0"/>
              <a:t>台の </a:t>
            </a:r>
            <a:r>
              <a:rPr kumimoji="1" lang="en-US" altLang="ja-JP" dirty="0" smtClean="0"/>
              <a:t>VM </a:t>
            </a:r>
            <a:r>
              <a:rPr kumimoji="1" lang="ja-JP" altLang="en-US" dirty="0" smtClean="0"/>
              <a:t>に大量の中継ゲートウェイが立ち上がっている場合は、その </a:t>
            </a:r>
            <a:r>
              <a:rPr kumimoji="1" lang="en-US" altLang="ja-JP" dirty="0" smtClean="0"/>
              <a:t>VM </a:t>
            </a:r>
            <a:r>
              <a:rPr kumimoji="1" lang="ja-JP" altLang="en-US" dirty="0" smtClean="0"/>
              <a:t>の物理ディスクやサーバー本体が故障したときに、速やかな復旧が必要となる。このような場合は、速やかな復旧を目的として、</a:t>
            </a:r>
            <a:r>
              <a:rPr kumimoji="1" lang="en-US" altLang="ja-JP" dirty="0" smtClean="0"/>
              <a:t>VM</a:t>
            </a:r>
            <a:r>
              <a:rPr kumimoji="1" lang="ja-JP" altLang="en-US" dirty="0" smtClean="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9-10. </a:t>
            </a:r>
            <a:r>
              <a:rPr kumimoji="1" lang="ja-JP" altLang="en-US" sz="3600" dirty="0" smtClean="0"/>
              <a:t>コントローラおよび中継ゲートウェイのバックアップ</a:t>
            </a:r>
            <a:endParaRPr kumimoji="1" lang="ja-JP" altLang="en-US" sz="3600" dirty="0"/>
          </a:p>
        </p:txBody>
      </p:sp>
    </p:spTree>
    <p:extLst>
      <p:ext uri="{BB962C8B-B14F-4D97-AF65-F5344CB8AC3E}">
        <p14:creationId xmlns:p14="http://schemas.microsoft.com/office/powerpoint/2010/main" val="103786936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smtClean="0"/>
              <a:t>コントローラプログラムは、</a:t>
            </a:r>
            <a:r>
              <a:rPr kumimoji="1" lang="en-US" altLang="ja-JP" sz="1600" dirty="0" smtClean="0"/>
              <a:t>1 </a:t>
            </a:r>
            <a:r>
              <a:rPr kumimoji="1" lang="ja-JP" altLang="en-US" sz="1600" dirty="0" smtClean="0"/>
              <a:t>時間に </a:t>
            </a:r>
            <a:r>
              <a:rPr kumimoji="1" lang="en-US" altLang="ja-JP" sz="1600" dirty="0" smtClean="0"/>
              <a:t>1 </a:t>
            </a:r>
            <a:r>
              <a:rPr kumimoji="1" lang="ja-JP" altLang="en-US" sz="1600" dirty="0" smtClean="0"/>
              <a:t>回、設定データファイル </a:t>
            </a:r>
            <a:r>
              <a:rPr kumimoji="1" lang="en-US" altLang="ja-JP" sz="1600" dirty="0" smtClean="0"/>
              <a:t>(</a:t>
            </a:r>
            <a:r>
              <a:rPr kumimoji="1" lang="ja-JP" altLang="en-US" sz="1600" dirty="0" smtClean="0"/>
              <a:t>コントローラのプログラムのディレクトリの </a:t>
            </a:r>
            <a:r>
              <a:rPr kumimoji="1" lang="en-US" altLang="ja-JP" sz="1600" dirty="0" smtClean="0"/>
              <a:t>Local/ </a:t>
            </a:r>
            <a:r>
              <a:rPr kumimoji="1" lang="ja-JP" altLang="en-US" sz="1600" dirty="0" smtClean="0"/>
              <a:t>の下にあるデータ</a:t>
            </a:r>
            <a:r>
              <a:rPr kumimoji="1" lang="en-US" altLang="ja-JP" sz="1600" dirty="0" smtClean="0"/>
              <a:t>)</a:t>
            </a:r>
            <a:r>
              <a:rPr kumimoji="1" lang="ja-JP" altLang="en-US" sz="1600" dirty="0" smtClean="0"/>
              <a:t> をすべて </a:t>
            </a:r>
            <a:r>
              <a:rPr kumimoji="1" lang="en-US" altLang="ja-JP" sz="1600" dirty="0" smtClean="0"/>
              <a:t>ZIP </a:t>
            </a:r>
            <a:r>
              <a:rPr kumimoji="1" lang="ja-JP" altLang="en-US" sz="1600" dirty="0" smtClean="0"/>
              <a:t>形式で圧縮し、世代バックアップを取得している。</a:t>
            </a:r>
            <a:endParaRPr kumimoji="1" lang="en-US" altLang="ja-JP" sz="1600" dirty="0" smtClean="0"/>
          </a:p>
          <a:p>
            <a:r>
              <a:rPr kumimoji="1" lang="ja-JP" altLang="en-US" sz="1600" dirty="0" smtClean="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smtClean="0"/>
              <a:t>/ </a:t>
            </a:r>
            <a:r>
              <a:rPr lang="ja-JP" altLang="en-US" sz="1600" dirty="0" smtClean="0"/>
              <a:t>の内容、すなわちデータベースの内容のフルコピーも含まれる。</a:t>
            </a:r>
            <a:endParaRPr kumimoji="1" lang="en-US" altLang="ja-JP" sz="1600" dirty="0" smtClean="0"/>
          </a:p>
          <a:p>
            <a:r>
              <a:rPr kumimoji="1" lang="ja-JP" altLang="en-US" sz="1600" dirty="0" smtClean="0"/>
              <a:t>取得されたバックアップは、</a:t>
            </a:r>
            <a:r>
              <a:rPr lang="en-US" altLang="ja-JP" sz="1600" dirty="0"/>
              <a:t/>
            </a:r>
            <a:br>
              <a:rPr lang="en-US" altLang="ja-JP" sz="1600" dirty="0"/>
            </a:b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a:t>/.</a:t>
            </a:r>
            <a:r>
              <a:rPr lang="en-US" altLang="ja-JP" sz="1600" dirty="0" err="1"/>
              <a:t>AutoBackup</a:t>
            </a:r>
            <a:r>
              <a:rPr lang="en-US" altLang="ja-JP" sz="1600" dirty="0" smtClean="0"/>
              <a:t>/</a:t>
            </a:r>
            <a:br>
              <a:rPr lang="en-US" altLang="ja-JP" sz="1600" dirty="0" smtClean="0"/>
            </a:br>
            <a:r>
              <a:rPr lang="ja-JP" altLang="en-US" sz="1600" dirty="0" smtClean="0"/>
              <a:t>に日付・時刻を付加されて保存される。</a:t>
            </a:r>
            <a:r>
              <a:rPr lang="en-US" altLang="ja-JP" sz="1600" dirty="0" smtClean="0"/>
              <a:t/>
            </a:r>
            <a:br>
              <a:rPr lang="en-US" altLang="ja-JP" sz="1600" dirty="0" smtClean="0"/>
            </a:br>
            <a:r>
              <a:rPr lang="ja-JP" altLang="en-US" sz="1600" dirty="0"/>
              <a:t>この様子は</a:t>
            </a:r>
            <a:r>
              <a:rPr lang="ja-JP" altLang="en-US" sz="1600" dirty="0" smtClean="0"/>
              <a:t>、ローカルディスクまたは「</a:t>
            </a:r>
            <a:r>
              <a:rPr lang="ja-JP" altLang="en-US" sz="1600" dirty="0"/>
              <a:t>システム管理者用 仮想</a:t>
            </a:r>
            <a:r>
              <a:rPr lang="ja-JP" altLang="en-US" sz="1600" dirty="0" smtClean="0"/>
              <a:t>ファイルブラウザ」から見ることができる。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9-11. </a:t>
            </a:r>
            <a:r>
              <a:rPr kumimoji="1" lang="ja-JP" altLang="en-US" sz="3200" dirty="0" smtClean="0"/>
              <a:t>コントローラで自主的に作られる設定データの世代バックアップ</a:t>
            </a:r>
            <a:endParaRPr kumimoji="1" lang="ja-JP" altLang="en-US" sz="3200" dirty="0"/>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バックアップは、</a:t>
            </a:r>
            <a:r>
              <a:rPr kumimoji="1" lang="en-US" altLang="ja-JP" dirty="0" smtClean="0"/>
              <a:t>1 </a:t>
            </a:r>
            <a:r>
              <a:rPr kumimoji="1" lang="ja-JP" altLang="en-US" dirty="0" smtClean="0"/>
              <a:t>時間に </a:t>
            </a:r>
            <a:r>
              <a:rPr kumimoji="1" lang="en-US" altLang="ja-JP" dirty="0" smtClean="0"/>
              <a:t>1 </a:t>
            </a:r>
            <a:r>
              <a:rPr kumimoji="1" lang="ja-JP" altLang="en-US" dirty="0" smtClean="0"/>
              <a:t>回保存される。</a:t>
            </a:r>
          </a:p>
          <a:p>
            <a:pPr marL="285750" indent="-285750">
              <a:buFont typeface="Arial" panose="020B0604020202020204" pitchFamily="34" charset="0"/>
              <a:buChar char="•"/>
            </a:pPr>
            <a:r>
              <a:rPr kumimoji="1" lang="ja-JP" altLang="en-US" dirty="0" smtClean="0"/>
              <a:t>ただし、</a:t>
            </a:r>
            <a:r>
              <a:rPr kumimoji="1" lang="en-US" altLang="ja-JP" dirty="0" smtClean="0"/>
              <a:t>24 </a:t>
            </a:r>
            <a:r>
              <a:rPr kumimoji="1" lang="ja-JP" altLang="en-US" dirty="0" smtClean="0"/>
              <a:t>時間以上経過した古い分は間引かれ、</a:t>
            </a:r>
            <a:r>
              <a:rPr kumimoji="1" lang="en-US" altLang="ja-JP" dirty="0" smtClean="0"/>
              <a:t>1 </a:t>
            </a:r>
            <a:r>
              <a:rPr kumimoji="1" lang="ja-JP" altLang="en-US" dirty="0" smtClean="0"/>
              <a:t>日あたり </a:t>
            </a:r>
            <a:r>
              <a:rPr kumimoji="1" lang="en-US" altLang="ja-JP" dirty="0" smtClean="0"/>
              <a:t>1 </a:t>
            </a:r>
            <a:r>
              <a:rPr kumimoji="1" lang="ja-JP" altLang="en-US" dirty="0" smtClean="0"/>
              <a:t>個のみ残される。</a:t>
            </a:r>
            <a:endParaRPr kumimoji="1" lang="en-US" altLang="ja-JP" dirty="0" smtClean="0"/>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週間以上経過した古い分は間引かれ、</a:t>
            </a:r>
            <a:r>
              <a:rPr kumimoji="1" lang="en-US" altLang="ja-JP" dirty="0" smtClean="0"/>
              <a:t>1 </a:t>
            </a:r>
            <a:r>
              <a:rPr kumimoji="1" lang="ja-JP" altLang="en-US" dirty="0" smtClean="0"/>
              <a:t>週間あたり </a:t>
            </a:r>
            <a:r>
              <a:rPr kumimoji="1" lang="en-US" altLang="ja-JP" dirty="0" smtClean="0"/>
              <a:t>1 </a:t>
            </a:r>
            <a:r>
              <a:rPr kumimoji="1" lang="ja-JP" altLang="en-US" dirty="0" smtClean="0"/>
              <a:t>個のみ残される。</a:t>
            </a:r>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ヶ月以上</a:t>
            </a:r>
            <a:r>
              <a:rPr lang="ja-JP" altLang="en-US" dirty="0"/>
              <a:t>経過した古い分は間引かれ、</a:t>
            </a:r>
            <a:r>
              <a:rPr lang="en-US" altLang="ja-JP" dirty="0"/>
              <a:t>1 </a:t>
            </a:r>
            <a:r>
              <a:rPr lang="ja-JP" altLang="en-US" dirty="0" smtClean="0"/>
              <a:t>ヶ月あたり </a:t>
            </a:r>
            <a:r>
              <a:rPr lang="en-US" altLang="ja-JP" dirty="0"/>
              <a:t>1 </a:t>
            </a:r>
            <a:r>
              <a:rPr lang="ja-JP" altLang="en-US" dirty="0"/>
              <a:t>個のみ残される</a:t>
            </a:r>
            <a:r>
              <a:rPr lang="ja-JP" altLang="en-US" dirty="0" smtClean="0"/>
              <a:t>。</a:t>
            </a:r>
            <a:endParaRPr lang="en-US" altLang="ja-JP" dirty="0" smtClean="0"/>
          </a:p>
          <a:p>
            <a:pPr marL="285750" indent="-285750">
              <a:buFont typeface="Arial" panose="020B0604020202020204" pitchFamily="34" charset="0"/>
              <a:buChar char="•"/>
            </a:pPr>
            <a:r>
              <a:rPr kumimoji="1" lang="ja-JP" altLang="en-US" dirty="0" smtClean="0"/>
              <a:t>したがって、長い年月でみると、</a:t>
            </a:r>
            <a:r>
              <a:rPr kumimoji="1" lang="en-US" altLang="ja-JP" dirty="0" smtClean="0"/>
              <a:t>1 </a:t>
            </a:r>
            <a:r>
              <a:rPr kumimoji="1" lang="ja-JP" altLang="en-US" dirty="0" smtClean="0"/>
              <a:t>ヶ月ごとのバックアップが残されていくことになる。</a:t>
            </a:r>
            <a:endParaRPr kumimoji="1" lang="en-US" altLang="ja-JP" dirty="0" smtClean="0"/>
          </a:p>
          <a:p>
            <a:pPr marL="285750" indent="-285750">
              <a:buFont typeface="Arial" panose="020B0604020202020204" pitchFamily="34" charset="0"/>
              <a:buChar char="•"/>
            </a:pPr>
            <a:r>
              <a:rPr kumimoji="1" lang="ja-JP" altLang="en-US" dirty="0" smtClean="0"/>
              <a:t>何か状態がおかしくなれば、最終手段として、これらの </a:t>
            </a:r>
            <a:r>
              <a:rPr kumimoji="1" lang="en-US" altLang="ja-JP" dirty="0" smtClean="0"/>
              <a:t>ZIP </a:t>
            </a:r>
            <a:r>
              <a:rPr kumimoji="1" lang="ja-JP" altLang="en-US" dirty="0" smtClean="0"/>
              <a:t>ファイルを展開し、差分を調べることが可能である。</a:t>
            </a:r>
            <a:endParaRPr kumimoji="1" lang="ja-JP" altLang="en-US" dirty="0"/>
          </a:p>
        </p:txBody>
      </p:sp>
    </p:spTree>
    <p:extLst>
      <p:ext uri="{BB962C8B-B14F-4D97-AF65-F5344CB8AC3E}">
        <p14:creationId xmlns:p14="http://schemas.microsoft.com/office/powerpoint/2010/main" val="1132017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kumimoji="1" lang="ja-JP" altLang="en-US" sz="1800" dirty="0" err="1" smtClean="0"/>
              <a:t>、</a:t>
            </a:r>
            <a:r>
              <a:rPr kumimoji="1" lang="en-US" altLang="ja-JP" sz="1800" dirty="0" smtClean="0"/>
              <a:t>Microsoft .NET 5 </a:t>
            </a:r>
            <a:r>
              <a:rPr kumimoji="1" lang="ja-JP" altLang="en-US" sz="1800" dirty="0" smtClean="0"/>
              <a:t>ランタイムおよび </a:t>
            </a:r>
            <a:r>
              <a:rPr kumimoji="1" lang="en-US" altLang="ja-JP" sz="1800" dirty="0" smtClean="0"/>
              <a:t>SQL Server 2019 Express </a:t>
            </a:r>
            <a:r>
              <a:rPr kumimoji="1" lang="ja-JP" altLang="en-US" sz="1800" dirty="0" err="1" smtClean="0"/>
              <a:t>に依</a:t>
            </a:r>
            <a:r>
              <a:rPr kumimoji="1" lang="ja-JP" altLang="en-US" sz="1800" dirty="0" smtClean="0"/>
              <a:t>存して動作する。これらの </a:t>
            </a:r>
            <a:r>
              <a:rPr kumimoji="1" lang="en-US" altLang="ja-JP" sz="1800" dirty="0" smtClean="0"/>
              <a:t>OS</a:t>
            </a:r>
            <a:r>
              <a:rPr kumimoji="1" lang="ja-JP" altLang="en-US" sz="1800" dirty="0" err="1" smtClean="0"/>
              <a:t>、</a:t>
            </a:r>
            <a:r>
              <a:rPr kumimoji="1" lang="en-US" altLang="ja-JP" sz="1800" dirty="0" smtClean="0"/>
              <a:t>.NET 5 </a:t>
            </a:r>
            <a:r>
              <a:rPr kumimoji="1" lang="ja-JP" altLang="en-US" sz="1800" dirty="0" smtClean="0"/>
              <a:t>ランタイム、</a:t>
            </a:r>
            <a:r>
              <a:rPr kumimoji="1" lang="en-US" altLang="ja-JP" sz="1800" dirty="0" smtClean="0"/>
              <a:t>SQL Server 2019 Express </a:t>
            </a:r>
            <a:r>
              <a:rPr kumimoji="1" lang="ja-JP" altLang="en-US" sz="1800" dirty="0" smtClean="0"/>
              <a:t>のプログラム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コントローラ、中継ゲートウェイおよびデータベースサーバーの共通的注意点</a:t>
            </a:r>
            <a:endParaRPr kumimoji="1" lang="ja-JP" altLang="en-US" sz="2400" dirty="0"/>
          </a:p>
        </p:txBody>
      </p:sp>
    </p:spTree>
    <p:extLst>
      <p:ext uri="{BB962C8B-B14F-4D97-AF65-F5344CB8AC3E}">
        <p14:creationId xmlns:p14="http://schemas.microsoft.com/office/powerpoint/2010/main" val="29859522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smtClean="0"/>
              <a:t>10.</a:t>
            </a:r>
            <a:r>
              <a:rPr kumimoji="1" lang="ja-JP" altLang="en-US" sz="4800" dirty="0" smtClean="0"/>
              <a:t>「</a:t>
            </a:r>
            <a:r>
              <a:rPr kumimoji="1" lang="en-US" altLang="ja-JP" sz="4800" dirty="0" smtClean="0"/>
              <a:t>NTT </a:t>
            </a:r>
            <a:r>
              <a:rPr kumimoji="1" lang="ja-JP" altLang="en-US" sz="4800" dirty="0" smtClean="0"/>
              <a:t>東日本 </a:t>
            </a:r>
            <a:r>
              <a:rPr kumimoji="1" lang="en-US" altLang="ja-JP" sz="4800" dirty="0" smtClean="0"/>
              <a:t>– IPA </a:t>
            </a:r>
            <a:r>
              <a:rPr lang="ja-JP" altLang="en-US" sz="4800" dirty="0" smtClean="0"/>
              <a:t>シン</a:t>
            </a:r>
            <a:r>
              <a:rPr lang="ja-JP" altLang="en-US" sz="4800" dirty="0"/>
              <a:t>・テレワークシステム </a:t>
            </a:r>
            <a:r>
              <a:rPr lang="ja-JP" altLang="en-US" sz="4800" dirty="0" smtClean="0"/>
              <a:t>パブリック版」 の</a:t>
            </a:r>
            <a:r>
              <a:rPr lang="ja-JP" altLang="en-US" sz="4800" dirty="0"/>
              <a:t>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smtClean="0"/>
              <a:t>特 殊 局</a:t>
            </a:r>
            <a:endParaRPr kumimoji="1" lang="ja-JP" altLang="en-US" sz="2400" b="1"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を </a:t>
            </a:r>
            <a:r>
              <a:rPr lang="en-US" altLang="ja-JP" dirty="0" smtClean="0"/>
              <a:t>2020/04 </a:t>
            </a:r>
            <a:r>
              <a:rPr lang="ja-JP" altLang="en-US" dirty="0" smtClean="0"/>
              <a:t>から現在まで運用してきたことによって生じたノウハウを説明する。</a:t>
            </a:r>
          </a:p>
          <a:p>
            <a:r>
              <a:rPr lang="ja-JP" altLang="en-US" dirty="0"/>
              <a:t>これらのノウハウを用いることにより</a:t>
            </a:r>
            <a:r>
              <a:rPr lang="ja-JP" altLang="en-US" dirty="0" smtClean="0"/>
              <a:t>、共通的ノウハウについてすでに十分な知識を有する読者</a:t>
            </a:r>
            <a:r>
              <a:rPr lang="ja-JP" altLang="en-US" dirty="0"/>
              <a:t>は</a:t>
            </a:r>
            <a:r>
              <a:rPr lang="ja-JP" altLang="en-US" dirty="0" smtClean="0"/>
              <a:t>、 </a:t>
            </a:r>
            <a:r>
              <a:rPr lang="ja-JP" altLang="en-US" dirty="0"/>
              <a:t>「</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10-1. </a:t>
            </a:r>
            <a:r>
              <a:rPr lang="ja-JP" altLang="en-US" sz="3200" dirty="0" smtClean="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a:t>
            </a:r>
            <a:r>
              <a:rPr lang="ja-JP" altLang="en-US" sz="3200" dirty="0" smtClean="0"/>
              <a:t>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楕円 32"/>
          <p:cNvSpPr/>
          <p:nvPr/>
        </p:nvSpPr>
        <p:spPr>
          <a:xfrm>
            <a:off x="101026" y="2861691"/>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smtClean="0"/>
              <a:t>パブリック版では、「</a:t>
            </a:r>
            <a:r>
              <a:rPr kumimoji="1" lang="en-US" altLang="ja-JP" sz="1400" dirty="0" smtClean="0"/>
              <a:t>7-1</a:t>
            </a:r>
            <a:r>
              <a:rPr kumimoji="1" lang="ja-JP" altLang="en-US" sz="1400" dirty="0" smtClean="0"/>
              <a:t>」の冗長トポロジ </a:t>
            </a:r>
            <a:r>
              <a:rPr kumimoji="1" lang="en-US" altLang="ja-JP" sz="1400" dirty="0" smtClean="0"/>
              <a:t>#5 </a:t>
            </a:r>
            <a:r>
              <a:rPr kumimoji="1" lang="ja-JP" altLang="en-US" sz="1400" dirty="0" smtClean="0"/>
              <a:t>のネットワークを構築した。これにより、どのシステム </a:t>
            </a:r>
            <a:r>
              <a:rPr kumimoji="1" lang="en-US" altLang="ja-JP" sz="1400" dirty="0" smtClean="0"/>
              <a:t>/ </a:t>
            </a:r>
            <a:r>
              <a:rPr kumimoji="1" lang="ja-JP" altLang="en-US" sz="1400" dirty="0" smtClean="0"/>
              <a:t>回線がダウンしても、システム全体は動作継続される。</a:t>
            </a:r>
          </a:p>
          <a:p>
            <a:r>
              <a:rPr kumimoji="1" lang="ja-JP" altLang="en-US" sz="1400" dirty="0" smtClean="0"/>
              <a:t>すべてのインターネット接続系は </a:t>
            </a:r>
            <a:r>
              <a:rPr kumimoji="1" lang="en-US" altLang="ja-JP" sz="1400" dirty="0" smtClean="0"/>
              <a:t>1 </a:t>
            </a:r>
            <a:r>
              <a:rPr kumimoji="1" lang="ja-JP" altLang="en-US" sz="1400" dirty="0" smtClean="0"/>
              <a:t>本である。</a:t>
            </a:r>
            <a:r>
              <a:rPr kumimoji="1" lang="en-US" altLang="ja-JP" sz="1400" dirty="0" smtClean="0"/>
              <a:t>(</a:t>
            </a:r>
            <a:r>
              <a:rPr kumimoji="1" lang="ja-JP" altLang="en-US" sz="1400" dirty="0" smtClean="0"/>
              <a:t>冗長化していない。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10-2. </a:t>
            </a:r>
            <a:r>
              <a:rPr kumimoji="1" lang="ja-JP" altLang="en-US" sz="3200" dirty="0" smtClean="0"/>
              <a:t>シン・テレワークシステム パブリック版のネットワーク構成</a:t>
            </a:r>
            <a:endParaRPr kumimoji="1" lang="ja-JP" altLang="en-US" sz="32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3" cy="5950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smtClean="0"/>
              <a:t>2 </a:t>
            </a:r>
            <a:r>
              <a:rPr kumimoji="1" lang="ja-JP" altLang="en-US" sz="1400" dirty="0" smtClean="0"/>
              <a:t>台のコントローラは、サービス提供用にグローバル </a:t>
            </a:r>
            <a:r>
              <a:rPr lang="en-US" altLang="ja-JP" sz="1400" dirty="0" smtClean="0"/>
              <a:t>IP</a:t>
            </a:r>
            <a:r>
              <a:rPr lang="ja-JP" altLang="en-US" sz="1400" dirty="0"/>
              <a:t> </a:t>
            </a:r>
            <a:r>
              <a:rPr lang="ja-JP" altLang="en-US" sz="1400" dirty="0" smtClean="0"/>
              <a:t>を、データベースサーバーへの通信用にプライベート </a:t>
            </a:r>
            <a:r>
              <a:rPr lang="en-US" altLang="ja-JP" sz="1400" dirty="0" smtClean="0"/>
              <a:t>IP </a:t>
            </a:r>
            <a:r>
              <a:rPr lang="ja-JP" altLang="en-US" sz="1400" dirty="0" smtClean="0"/>
              <a:t>を持つ。データベースサーバーと </a:t>
            </a:r>
            <a:r>
              <a:rPr lang="en-US" altLang="ja-JP" sz="1400" dirty="0" smtClean="0"/>
              <a:t>2 </a:t>
            </a:r>
            <a:r>
              <a:rPr lang="ja-JP" altLang="en-US" sz="1400" dirty="0" smtClean="0"/>
              <a:t>台のコントローラとの間のプライベート通信路 </a:t>
            </a:r>
            <a:r>
              <a:rPr lang="en-US" altLang="ja-JP" sz="1400" dirty="0" smtClean="0"/>
              <a:t>(VPN) </a:t>
            </a:r>
            <a:r>
              <a:rPr lang="ja-JP" altLang="en-US" sz="1400" dirty="0" smtClean="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53142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a:t>
            </a:r>
            <a:r>
              <a:rPr lang="ja-JP" altLang="en-US" dirty="0" smtClean="0"/>
              <a:t>ルータ </a:t>
            </a:r>
            <a:r>
              <a:rPr lang="en-US" altLang="ja-JP" dirty="0" smtClean="0"/>
              <a:t>(RT1, RT2) </a:t>
            </a:r>
            <a:r>
              <a:rPr lang="ja-JP" altLang="en-US" dirty="0" smtClean="0"/>
              <a:t>のセキュリティ設定は、当初、</a:t>
            </a:r>
            <a:r>
              <a:rPr lang="en-US" altLang="ja-JP" dirty="0" smtClean="0"/>
              <a:t>ACL </a:t>
            </a:r>
            <a:r>
              <a:rPr lang="ja-JP" altLang="en-US" dirty="0" smtClean="0"/>
              <a:t>を厳重に設定して必要なポート </a:t>
            </a:r>
            <a:r>
              <a:rPr lang="en-US" altLang="ja-JP" dirty="0" smtClean="0"/>
              <a:t>(TCP 88, 443) </a:t>
            </a:r>
            <a:r>
              <a:rPr lang="ja-JP" altLang="en-US" dirty="0" smtClean="0"/>
              <a:t>のみ通すようにしていた。</a:t>
            </a:r>
          </a:p>
          <a:p>
            <a:r>
              <a:rPr lang="ja-JP" altLang="en-US" dirty="0" smtClean="0"/>
              <a:t>しかし、コントローラサーバー側で不要なサービスを動作させないことで、特に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RT1, RT2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10-3.</a:t>
            </a:r>
            <a:r>
              <a:rPr kumimoji="1" lang="ja-JP" altLang="en-US" sz="3200" dirty="0" smtClean="0"/>
              <a:t> コントローラ用インターネット接続ルータのセキュリティ</a:t>
            </a:r>
            <a:endParaRPr kumimoji="1" lang="ja-JP" altLang="en-US" sz="3200" dirty="0"/>
          </a:p>
        </p:txBody>
      </p:sp>
    </p:spTree>
    <p:extLst>
      <p:ext uri="{BB962C8B-B14F-4D97-AF65-F5344CB8AC3E}">
        <p14:creationId xmlns:p14="http://schemas.microsoft.com/office/powerpoint/2010/main" val="399338136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中継ゲートウェイ用</a:t>
            </a:r>
            <a:r>
              <a:rPr lang="ja-JP" altLang="en-US" dirty="0"/>
              <a:t>インターネット接続</a:t>
            </a:r>
            <a:r>
              <a:rPr lang="ja-JP" altLang="en-US" dirty="0" smtClean="0"/>
              <a:t>ルータ </a:t>
            </a:r>
            <a:r>
              <a:rPr lang="en-US" altLang="ja-JP" dirty="0" smtClean="0"/>
              <a:t>(RT3, RT4, RT5) </a:t>
            </a:r>
            <a:r>
              <a:rPr lang="ja-JP" altLang="en-US" dirty="0" smtClean="0"/>
              <a:t>のセキュリティ設定は、当初、</a:t>
            </a:r>
            <a:r>
              <a:rPr lang="en-US" altLang="ja-JP" dirty="0" smtClean="0"/>
              <a:t>ACL </a:t>
            </a:r>
            <a:r>
              <a:rPr lang="ja-JP" altLang="en-US" dirty="0" smtClean="0"/>
              <a:t>を厳重に設定して外部から必要なポート </a:t>
            </a:r>
            <a:r>
              <a:rPr lang="en-US" altLang="ja-JP" dirty="0" smtClean="0"/>
              <a:t>(TCP 443, TCP 22) </a:t>
            </a:r>
            <a:r>
              <a:rPr lang="ja-JP" altLang="en-US" dirty="0" smtClean="0"/>
              <a:t>のみ通すようにしていた。</a:t>
            </a:r>
          </a:p>
          <a:p>
            <a:r>
              <a:rPr lang="ja-JP" altLang="en-US" dirty="0" smtClean="0"/>
              <a:t>しかし、中継ゲートウェイ側で不要なサービスを動作させないことで、特に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RT3, RT4, RT5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10-4.</a:t>
            </a:r>
            <a:r>
              <a:rPr kumimoji="1" lang="ja-JP" altLang="en-US" sz="3200" dirty="0" smtClean="0"/>
              <a:t> 中継ゲートウェイ用インターネット接続ルータのセキュリティ</a:t>
            </a:r>
            <a:endParaRPr kumimoji="1" lang="ja-JP" altLang="en-US" sz="3200" dirty="0"/>
          </a:p>
        </p:txBody>
      </p:sp>
    </p:spTree>
    <p:extLst>
      <p:ext uri="{BB962C8B-B14F-4D97-AF65-F5344CB8AC3E}">
        <p14:creationId xmlns:p14="http://schemas.microsoft.com/office/powerpoint/2010/main" val="330810926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smtClean="0"/>
              <a:t>コントローラ </a:t>
            </a:r>
            <a:r>
              <a:rPr kumimoji="1" lang="en-US" altLang="ja-JP" sz="2000" dirty="0" smtClean="0"/>
              <a:t>1, </a:t>
            </a:r>
            <a:r>
              <a:rPr kumimoji="1" lang="ja-JP" altLang="en-US" sz="2000" dirty="0" smtClean="0"/>
              <a:t>コントローラ </a:t>
            </a:r>
            <a:r>
              <a:rPr kumimoji="1" lang="en-US" altLang="ja-JP" sz="2000" dirty="0" smtClean="0"/>
              <a:t>2 </a:t>
            </a:r>
            <a:r>
              <a:rPr kumimoji="1" lang="ja-JP" altLang="en-US" sz="2000" dirty="0" smtClean="0"/>
              <a:t>のハードウェアは、同じ機種・パーツである。</a:t>
            </a:r>
            <a:endParaRPr kumimoji="1" lang="en-US" altLang="ja-JP" sz="2000" dirty="0" smtClean="0"/>
          </a:p>
          <a:p>
            <a:pPr lvl="1"/>
            <a:r>
              <a:rPr lang="ja-JP" altLang="en-US" sz="1800" dirty="0" smtClean="0"/>
              <a:t>本体</a:t>
            </a:r>
            <a:r>
              <a:rPr lang="en-US" altLang="ja-JP" sz="1800" dirty="0" smtClean="0"/>
              <a:t>: </a:t>
            </a:r>
            <a:r>
              <a:rPr lang="pt-BR" altLang="ja-JP" sz="1800" dirty="0" smtClean="0"/>
              <a:t>Fujitsu </a:t>
            </a:r>
            <a:r>
              <a:rPr lang="pt-BR" altLang="ja-JP" sz="1800" dirty="0"/>
              <a:t>TX1310 </a:t>
            </a:r>
            <a:r>
              <a:rPr lang="pt-BR" altLang="ja-JP" sz="1800" dirty="0" smtClean="0"/>
              <a:t>M1 (Yahoo! </a:t>
            </a:r>
            <a:r>
              <a:rPr lang="ja-JP" altLang="en-US" sz="1800" dirty="0" smtClean="0"/>
              <a:t>オークションで </a:t>
            </a:r>
            <a:r>
              <a:rPr lang="en-US" altLang="ja-JP" sz="1800" dirty="0" smtClean="0"/>
              <a:t>3000 </a:t>
            </a:r>
            <a:r>
              <a:rPr lang="ja-JP" altLang="en-US" sz="1800" dirty="0" smtClean="0"/>
              <a:t>円で購入した中古</a:t>
            </a:r>
            <a:r>
              <a:rPr lang="en-US" altLang="ja-JP" sz="1800" dirty="0" smtClean="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endParaRPr lang="en-US" altLang="ja-JP" sz="1800" dirty="0" smtClean="0"/>
          </a:p>
          <a:p>
            <a:pPr lvl="1"/>
            <a:r>
              <a:rPr lang="pt-BR" altLang="ja-JP" sz="1800" dirty="0" smtClean="0"/>
              <a:t>RAM: 32GB (</a:t>
            </a:r>
            <a:r>
              <a:rPr lang="ja-JP" altLang="en-US" sz="1800" dirty="0" smtClean="0"/>
              <a:t>本来 </a:t>
            </a:r>
            <a:r>
              <a:rPr lang="en-US" altLang="ja-JP" sz="1800" dirty="0" smtClean="0"/>
              <a:t>ECC </a:t>
            </a:r>
            <a:r>
              <a:rPr lang="ja-JP" altLang="en-US" sz="1800" dirty="0" smtClean="0"/>
              <a:t>メモリが必要であるが、</a:t>
            </a:r>
            <a:r>
              <a:rPr lang="en-US" altLang="ja-JP" sz="1800" dirty="0" smtClean="0"/>
              <a:t>Non-ECC </a:t>
            </a:r>
            <a:r>
              <a:rPr lang="ja-JP" altLang="en-US" sz="1800" dirty="0" smtClean="0"/>
              <a:t>メモリを </a:t>
            </a:r>
            <a:r>
              <a:rPr lang="en-US" altLang="ja-JP" sz="1800" dirty="0" smtClean="0"/>
              <a:t>Amazon </a:t>
            </a:r>
            <a:r>
              <a:rPr lang="ja-JP" altLang="en-US" sz="1800" dirty="0" smtClean="0"/>
              <a:t>で半額で見つけたので、</a:t>
            </a:r>
            <a:r>
              <a:rPr lang="en-US" altLang="ja-JP" sz="1800" dirty="0" smtClean="0"/>
              <a:t>Non-ECC </a:t>
            </a:r>
            <a:r>
              <a:rPr lang="ja-JP" altLang="en-US" sz="1800" dirty="0" smtClean="0"/>
              <a:t>メモリを利用中</a:t>
            </a:r>
            <a:r>
              <a:rPr lang="en-US" altLang="ja-JP" sz="1800" dirty="0" smtClean="0"/>
              <a:t>)</a:t>
            </a:r>
            <a:endParaRPr lang="pt-BR" altLang="ja-JP" sz="1800" dirty="0" smtClean="0"/>
          </a:p>
          <a:p>
            <a:pPr lvl="1"/>
            <a:r>
              <a:rPr kumimoji="1" lang="pt-BR" altLang="ja-JP" sz="1800" dirty="0" smtClean="0"/>
              <a:t>SSD 512GB x 1 </a:t>
            </a:r>
            <a:r>
              <a:rPr kumimoji="1" lang="ja-JP" altLang="en-US" sz="1800" dirty="0" smtClean="0"/>
              <a:t>枚 </a:t>
            </a:r>
            <a:r>
              <a:rPr kumimoji="1" lang="en-US" altLang="ja-JP" sz="1800" dirty="0" smtClean="0"/>
              <a:t>(Samsung </a:t>
            </a:r>
            <a:r>
              <a:rPr kumimoji="1" lang="ja-JP" altLang="en-US" sz="1800" dirty="0" smtClean="0"/>
              <a:t>の一番安価なコンシューマ向けのもの</a:t>
            </a:r>
            <a:r>
              <a:rPr lang="en-US" altLang="ja-JP" sz="1800" dirty="0"/>
              <a:t>)</a:t>
            </a:r>
            <a:endParaRPr kumimoji="1" lang="en-US" altLang="ja-JP" sz="1800" dirty="0" smtClean="0"/>
          </a:p>
          <a:p>
            <a:pPr lvl="1"/>
            <a:r>
              <a:rPr kumimoji="1" lang="ja-JP" altLang="en-US" sz="1800" dirty="0" smtClean="0"/>
              <a:t>オンボード </a:t>
            </a:r>
            <a:r>
              <a:rPr kumimoji="1" lang="en-US" altLang="ja-JP" sz="1800" dirty="0" smtClean="0"/>
              <a:t>NIC </a:t>
            </a:r>
            <a:r>
              <a:rPr kumimoji="1" lang="ja-JP" altLang="en-US" sz="1800" dirty="0" smtClean="0"/>
              <a:t>が </a:t>
            </a:r>
            <a:r>
              <a:rPr kumimoji="1" lang="en-US" altLang="ja-JP" sz="1800" dirty="0" smtClean="0"/>
              <a:t>2 </a:t>
            </a:r>
            <a:r>
              <a:rPr kumimoji="1" lang="ja-JP" altLang="en-US" sz="1800" dirty="0" smtClean="0"/>
              <a:t>枚あり、</a:t>
            </a:r>
            <a:r>
              <a:rPr kumimoji="1" lang="en-US" altLang="ja-JP" sz="1800" dirty="0" smtClean="0"/>
              <a:t>1 </a:t>
            </a:r>
            <a:r>
              <a:rPr kumimoji="1" lang="ja-JP" altLang="en-US" sz="1800" dirty="0" smtClean="0"/>
              <a:t>枚をグローバル側、もう</a:t>
            </a:r>
            <a:r>
              <a:rPr lang="en-US" altLang="ja-JP" sz="1800" dirty="0"/>
              <a:t> </a:t>
            </a:r>
            <a:r>
              <a:rPr lang="en-US" altLang="ja-JP" sz="1800" dirty="0" smtClean="0"/>
              <a:t>1</a:t>
            </a:r>
            <a:r>
              <a:rPr lang="ja-JP" altLang="en-US" sz="1800" dirty="0" smtClean="0"/>
              <a:t> 枚を </a:t>
            </a:r>
            <a:r>
              <a:rPr lang="en-US" altLang="ja-JP" sz="1800" dirty="0" smtClean="0"/>
              <a:t>DB </a:t>
            </a:r>
            <a:r>
              <a:rPr lang="ja-JP" altLang="en-US" sz="1800" dirty="0" smtClean="0"/>
              <a:t>との接続用プライベート側としている。</a:t>
            </a:r>
            <a:endParaRPr kumimoji="1" lang="en-US" altLang="ja-JP" sz="1800" dirty="0" smtClean="0"/>
          </a:p>
          <a:p>
            <a:r>
              <a:rPr kumimoji="1" lang="en-US" altLang="ja-JP" sz="2000" dirty="0" smtClean="0"/>
              <a:t>OS </a:t>
            </a:r>
            <a:r>
              <a:rPr kumimoji="1" lang="ja-JP" altLang="en-US" sz="2000" dirty="0" smtClean="0"/>
              <a:t>は、</a:t>
            </a:r>
            <a:r>
              <a:rPr kumimoji="1" lang="en-US" altLang="ja-JP" sz="2000" dirty="0" smtClean="0"/>
              <a:t>Linux (Ubuntu 20.04) </a:t>
            </a:r>
            <a:r>
              <a:rPr kumimoji="1" lang="ja-JP" altLang="en-US" sz="2000" dirty="0" smtClean="0"/>
              <a:t>である。</a:t>
            </a:r>
            <a:endParaRPr kumimoji="1" lang="en-US" altLang="ja-JP" sz="2000" dirty="0" smtClean="0"/>
          </a:p>
          <a:p>
            <a:r>
              <a:rPr kumimoji="1" lang="ja-JP" altLang="en-US" sz="2000" dirty="0" smtClean="0"/>
              <a:t>動作させている通信が発生するサービスは、</a:t>
            </a:r>
            <a:r>
              <a:rPr kumimoji="1" lang="en-US" altLang="ja-JP" sz="2000" dirty="0" smtClean="0"/>
              <a:t>SSH </a:t>
            </a:r>
            <a:r>
              <a:rPr kumimoji="1" lang="ja-JP" altLang="en-US" sz="2000" dirty="0" smtClean="0"/>
              <a:t>サーバーと、シン・テレワークシステム コントローラと、</a:t>
            </a:r>
            <a:r>
              <a:rPr kumimoji="1" lang="en-US" altLang="ja-JP" sz="2000" dirty="0" err="1" smtClean="0"/>
              <a:t>ntpd</a:t>
            </a:r>
            <a:r>
              <a:rPr kumimoji="1" lang="en-US" altLang="ja-JP" sz="2000" dirty="0" smtClean="0"/>
              <a:t> </a:t>
            </a:r>
            <a:r>
              <a:rPr kumimoji="1" lang="ja-JP" altLang="en-US" sz="2000" dirty="0" smtClean="0"/>
              <a:t>と、</a:t>
            </a:r>
            <a:r>
              <a:rPr lang="en-US" altLang="ja-JP" sz="2000" dirty="0" err="1" smtClean="0"/>
              <a:t>snmpd</a:t>
            </a:r>
            <a:r>
              <a:rPr kumimoji="1" lang="en-US" altLang="ja-JP" sz="2000" dirty="0" smtClean="0"/>
              <a:t> </a:t>
            </a:r>
            <a:r>
              <a:rPr kumimoji="1" lang="ja-JP" altLang="en-US" sz="2000" dirty="0" smtClean="0"/>
              <a:t>の </a:t>
            </a:r>
            <a:r>
              <a:rPr kumimoji="1" lang="en-US" altLang="ja-JP" sz="2000" dirty="0" smtClean="0"/>
              <a:t>4 </a:t>
            </a:r>
            <a:r>
              <a:rPr kumimoji="1" lang="ja-JP" altLang="en-US" sz="2000" dirty="0" smtClean="0"/>
              <a:t>つである。このうち、インターネットからアクセスできるのはシン・テレワークシステムのコントローラのみである。</a:t>
            </a:r>
            <a:endParaRPr kumimoji="1" lang="en-US" altLang="ja-JP" sz="2000" dirty="0" smtClean="0"/>
          </a:p>
          <a:p>
            <a:r>
              <a:rPr kumimoji="1" lang="ja-JP" altLang="en-US" sz="2000" dirty="0" smtClean="0"/>
              <a:t>なお、時々デバッグのために、</a:t>
            </a:r>
            <a:r>
              <a:rPr kumimoji="1" lang="en-US" altLang="ja-JP" sz="2000" dirty="0" smtClean="0"/>
              <a:t>SAMBA </a:t>
            </a:r>
            <a:r>
              <a:rPr kumimoji="1" lang="ja-JP" altLang="en-US" sz="2000" dirty="0" smtClean="0"/>
              <a:t>を起動することがある。</a:t>
            </a:r>
            <a:r>
              <a:rPr kumimoji="1" lang="en-US" altLang="ja-JP" sz="2000" dirty="0" smtClean="0"/>
              <a:t>(</a:t>
            </a:r>
            <a:r>
              <a:rPr kumimoji="1" lang="ja-JP" altLang="en-US" sz="2000" dirty="0" smtClean="0"/>
              <a:t>シン・テレワークシステムとは無関係である。</a:t>
            </a:r>
            <a:r>
              <a:rPr kumimoji="1" lang="en-US" altLang="ja-JP" sz="2000" dirty="0" smtClean="0"/>
              <a:t>)</a:t>
            </a:r>
          </a:p>
          <a:p>
            <a:r>
              <a:rPr lang="en-US" altLang="ja-JP" sz="2000" dirty="0" smtClean="0"/>
              <a:t>SSH </a:t>
            </a:r>
            <a:r>
              <a:rPr lang="ja-JP" altLang="en-US" sz="2000" dirty="0" smtClean="0"/>
              <a:t>によるメンテナンスや、</a:t>
            </a:r>
            <a:r>
              <a:rPr lang="en-US" altLang="ja-JP" sz="2000" dirty="0" smtClean="0"/>
              <a:t>SNMP </a:t>
            </a:r>
            <a:r>
              <a:rPr lang="ja-JP" altLang="en-US" sz="2000" dirty="0" smtClean="0"/>
              <a:t>によるトラフィック状態等の取得は、プライベート </a:t>
            </a:r>
            <a:r>
              <a:rPr lang="en-US" altLang="ja-JP" sz="2000" dirty="0" smtClean="0"/>
              <a:t>IP </a:t>
            </a:r>
            <a:r>
              <a:rPr lang="ja-JP" altLang="en-US" sz="2000" dirty="0" smtClean="0"/>
              <a:t>を用いている。</a:t>
            </a:r>
            <a:endParaRPr lang="en-US" altLang="ja-JP" sz="2000" dirty="0" smtClean="0"/>
          </a:p>
          <a:p>
            <a:r>
              <a:rPr lang="ja-JP" altLang="en-US" sz="2000" dirty="0" smtClean="0"/>
              <a:t>バックアップは、一切取得していない。</a:t>
            </a:r>
            <a:endParaRPr lang="en-US" altLang="ja-JP" sz="2000" dirty="0" smtClean="0"/>
          </a:p>
          <a:p>
            <a:r>
              <a:rPr lang="en-US" altLang="ja-JP" sz="2000" dirty="0" err="1"/>
              <a:t>iptables</a:t>
            </a:r>
            <a:r>
              <a:rPr lang="en-US" altLang="ja-JP" sz="2000" dirty="0"/>
              <a:t> </a:t>
            </a:r>
            <a:r>
              <a:rPr lang="ja-JP" altLang="en-US" sz="2000" dirty="0"/>
              <a:t>の設定は、以下のように実施している</a:t>
            </a:r>
            <a:r>
              <a:rPr lang="ja-JP" altLang="en-US" sz="2000" dirty="0" smtClean="0"/>
              <a:t>。</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10-5. </a:t>
            </a:r>
            <a:r>
              <a:rPr kumimoji="1" lang="ja-JP" altLang="en-US" sz="3600" dirty="0" smtClean="0"/>
              <a:t>コントローラ </a:t>
            </a:r>
            <a:r>
              <a:rPr kumimoji="1" lang="en-US" altLang="ja-JP" sz="3600" dirty="0" smtClean="0"/>
              <a:t>1, </a:t>
            </a:r>
            <a:r>
              <a:rPr kumimoji="1" lang="ja-JP" altLang="en-US" sz="3600" dirty="0" smtClean="0"/>
              <a:t>コントローラ </a:t>
            </a:r>
            <a:r>
              <a:rPr kumimoji="1" lang="en-US" altLang="ja-JP" sz="3600" dirty="0" smtClean="0"/>
              <a:t>2 </a:t>
            </a:r>
            <a:r>
              <a:rPr kumimoji="1" lang="ja-JP" altLang="en-US" sz="3600" dirty="0" smtClean="0"/>
              <a:t>の構成とセキュリティ</a:t>
            </a:r>
            <a:endParaRPr kumimoji="1" lang="ja-JP" altLang="en-US" sz="3600" dirty="0"/>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7482180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10-6. </a:t>
            </a:r>
            <a:r>
              <a:rPr kumimoji="1" lang="ja-JP" altLang="en-US" dirty="0" smtClean="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a:t>
            </a:r>
            <a:r>
              <a:rPr lang="pt-BR" altLang="ja-JP" sz="1100" dirty="0" smtClean="0"/>
              <a:t>8GB RCC </a:t>
            </a:r>
            <a:r>
              <a:rPr lang="ja-JP" altLang="en-US" sz="1100" dirty="0" smtClean="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r>
              <a:rPr lang="ja-JP" altLang="en-US" sz="1200" dirty="0" smtClean="0"/>
              <a:t>。</a:t>
            </a:r>
            <a:endParaRPr lang="en-US" altLang="ja-JP" sz="1200" dirty="0" smtClean="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a:t>
            </a:r>
            <a:r>
              <a:rPr lang="ja-JP" altLang="en-US" sz="1200" dirty="0" smtClean="0"/>
              <a:t>。何かおかしなイベントが発生すると、</a:t>
            </a:r>
            <a:r>
              <a:rPr lang="en-US" altLang="ja-JP" sz="1200" dirty="0" smtClean="0"/>
              <a:t>1 </a:t>
            </a:r>
            <a:r>
              <a:rPr lang="ja-JP" altLang="en-US" sz="1200" dirty="0" smtClean="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a:t>
            </a:r>
            <a:r>
              <a:rPr lang="ja-JP" altLang="en-US" sz="1200" dirty="0" smtClean="0"/>
              <a:t>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a:t>
            </a:r>
            <a:r>
              <a:rPr lang="ja-JP" altLang="en-US" sz="1200" dirty="0" smtClean="0"/>
              <a:t>我々 </a:t>
            </a:r>
            <a:r>
              <a:rPr lang="en-US" altLang="ja-JP" sz="1200" dirty="0" smtClean="0"/>
              <a:t>IPA </a:t>
            </a:r>
            <a:r>
              <a:rPr lang="ja-JP" altLang="en-US" sz="1200" dirty="0" smtClean="0"/>
              <a:t>サイバー技術研究室は、</a:t>
            </a:r>
            <a:r>
              <a:rPr lang="en-US" altLang="ja-JP" sz="1200" dirty="0" smtClean="0"/>
              <a:t>C&amp;C </a:t>
            </a:r>
            <a:r>
              <a:rPr lang="ja-JP" altLang="en-US" sz="1200" dirty="0"/>
              <a:t>サーバーやその隠れた運営者を発見し停止</a:t>
            </a:r>
            <a:r>
              <a:rPr lang="ja-JP" altLang="en-US" sz="1200" dirty="0" smtClean="0"/>
              <a:t>させる高度な任務を普段行なっており、基本的に、</a:t>
            </a:r>
            <a:r>
              <a:rPr lang="en-US" altLang="ja-JP" sz="1200" dirty="0" smtClean="0"/>
              <a:t>C&amp;C </a:t>
            </a:r>
            <a:r>
              <a:rPr lang="ja-JP" altLang="en-US" sz="1200" dirty="0" smtClean="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a:t>
            </a:r>
            <a:r>
              <a:rPr lang="ja-JP" altLang="en-US" sz="1200" dirty="0" smtClean="0"/>
              <a:t>。これ</a:t>
            </a:r>
            <a:r>
              <a:rPr lang="ja-JP" altLang="en-US" sz="1200" dirty="0"/>
              <a:t>は</a:t>
            </a:r>
            <a:r>
              <a:rPr lang="ja-JP" altLang="en-US" sz="1200" dirty="0" smtClean="0"/>
              <a:t>、</a:t>
            </a:r>
            <a:r>
              <a:rPr lang="en-US" altLang="ja-JP" sz="1200" dirty="0" smtClean="0"/>
              <a:t>20</a:t>
            </a:r>
            <a:r>
              <a:rPr lang="ja-JP" altLang="en-US" sz="1200" dirty="0" smtClean="0"/>
              <a:t> 年弱にわたりシステム</a:t>
            </a:r>
            <a:r>
              <a:rPr lang="ja-JP" altLang="en-US" sz="1200" dirty="0"/>
              <a:t>やサービスを多数運営していて</a:t>
            </a:r>
            <a:r>
              <a:rPr lang="ja-JP" altLang="en-US" sz="1200" dirty="0" smtClean="0"/>
              <a:t>得られた貴重な</a:t>
            </a:r>
            <a:r>
              <a:rPr lang="ja-JP" altLang="en-US" sz="1200" dirty="0"/>
              <a:t>ノウハウである</a:t>
            </a:r>
            <a:r>
              <a:rPr lang="ja-JP" altLang="en-US" sz="1200" dirty="0" smtClean="0"/>
              <a:t>。また、見たことがない外国人が開発している、</a:t>
            </a:r>
            <a:r>
              <a:rPr lang="en-US" altLang="ja-JP" sz="1200" dirty="0" smtClean="0"/>
              <a:t>OS </a:t>
            </a:r>
            <a:r>
              <a:rPr lang="ja-JP" altLang="en-US" sz="1200" dirty="0" smtClean="0"/>
              <a:t>を不当に改造するようなセキュリティ</a:t>
            </a:r>
            <a:r>
              <a:rPr lang="ja-JP" altLang="en-US" sz="1200" dirty="0"/>
              <a:t>・ソリューションのソースコードは、信用することはできない</a:t>
            </a:r>
            <a:r>
              <a:rPr lang="ja-JP" altLang="en-US" sz="1200" dirty="0" smtClean="0"/>
              <a:t>。悪意がなくても、年々プログラマーの質が低下</a:t>
            </a:r>
            <a:r>
              <a:rPr lang="ja-JP" altLang="en-US" sz="1200" dirty="0"/>
              <a:t>している</a:t>
            </a:r>
            <a:r>
              <a:rPr lang="ja-JP" altLang="en-US" sz="1200" dirty="0" smtClean="0"/>
              <a:t>。</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smtClean="0"/>
              <a:t>合計 </a:t>
            </a:r>
            <a:r>
              <a:rPr lang="en-US" altLang="ja-JP" sz="1600" dirty="0" smtClean="0"/>
              <a:t>240 </a:t>
            </a:r>
            <a:r>
              <a:rPr lang="ja-JP" altLang="en-US" sz="1600" dirty="0" smtClean="0"/>
              <a:t>台の中継ゲートウェイは、主に以下のハードウェアを並べて構成されている。</a:t>
            </a:r>
            <a:r>
              <a:rPr lang="en-US" altLang="ja-JP" sz="1600" dirty="0" smtClean="0"/>
              <a:t>※</a:t>
            </a:r>
            <a:r>
              <a:rPr lang="ja-JP" altLang="en-US" sz="1600" dirty="0" smtClean="0"/>
              <a:t> 一部、</a:t>
            </a:r>
            <a:r>
              <a:rPr lang="en-US" altLang="ja-JP" sz="1600" dirty="0" smtClean="0"/>
              <a:t>x64 </a:t>
            </a:r>
            <a:r>
              <a:rPr lang="ja-JP" altLang="en-US" sz="1600" dirty="0" smtClean="0"/>
              <a:t>サーバー </a:t>
            </a:r>
            <a:r>
              <a:rPr lang="en-US" altLang="ja-JP" sz="1600" dirty="0" smtClean="0"/>
              <a:t>+ LXD </a:t>
            </a:r>
            <a:r>
              <a:rPr lang="ja-JP" altLang="en-US" sz="1600" dirty="0" smtClean="0"/>
              <a:t>を利用している個体もある。</a:t>
            </a:r>
            <a:endParaRPr lang="it-IT" altLang="ja-JP" sz="1600" dirty="0" smtClean="0"/>
          </a:p>
          <a:p>
            <a:pPr lvl="1"/>
            <a:r>
              <a:rPr lang="it-IT" altLang="ja-JP" sz="1400" dirty="0" smtClean="0"/>
              <a:t>Raspberry </a:t>
            </a:r>
            <a:r>
              <a:rPr lang="it-IT" altLang="ja-JP" sz="1400" dirty="0"/>
              <a:t>Pi 4 Model </a:t>
            </a:r>
            <a:r>
              <a:rPr lang="it-IT" altLang="ja-JP" sz="1400" dirty="0" smtClean="0"/>
              <a:t>B 4GB</a:t>
            </a:r>
          </a:p>
          <a:p>
            <a:pPr lvl="1"/>
            <a:r>
              <a:rPr lang="it-IT" altLang="ja-JP" sz="1400" dirty="0"/>
              <a:t>Raspberry Pi 4 Model B </a:t>
            </a:r>
            <a:r>
              <a:rPr lang="ja-JP" altLang="en-US" sz="1400" dirty="0"/>
              <a:t>用の電源と</a:t>
            </a:r>
            <a:r>
              <a:rPr lang="ja-JP" altLang="en-US" sz="1400" dirty="0" smtClean="0"/>
              <a:t>ケーブル</a:t>
            </a:r>
            <a:endParaRPr lang="en-US" altLang="ja-JP" sz="1400" dirty="0" smtClean="0"/>
          </a:p>
          <a:p>
            <a:pPr lvl="1"/>
            <a:r>
              <a:rPr lang="en-US" altLang="ja-JP" sz="1400" dirty="0"/>
              <a:t>Raspberry Pi </a:t>
            </a:r>
            <a:r>
              <a:rPr lang="en-US" altLang="ja-JP" sz="1400" dirty="0" smtClean="0"/>
              <a:t>4B </a:t>
            </a:r>
            <a:r>
              <a:rPr lang="ja-JP" altLang="en-US" sz="1400" dirty="0" smtClean="0"/>
              <a:t>用金属ケース</a:t>
            </a:r>
            <a:r>
              <a:rPr lang="ja-JP" altLang="en-US" sz="1400" dirty="0"/>
              <a:t>、両面冷却</a:t>
            </a:r>
            <a:endParaRPr lang="it-IT" altLang="ja-JP" sz="1400" dirty="0" smtClean="0"/>
          </a:p>
          <a:p>
            <a:pPr lvl="1"/>
            <a:r>
              <a:rPr lang="en-US" altLang="ja-JP" sz="1400" dirty="0"/>
              <a:t>SanDisk 32GB </a:t>
            </a:r>
            <a:r>
              <a:rPr lang="en-US" altLang="ja-JP" sz="1400" dirty="0" err="1"/>
              <a:t>microSD</a:t>
            </a:r>
            <a:r>
              <a:rPr lang="en-US" altLang="ja-JP" sz="1400" dirty="0"/>
              <a:t> Extreme PRO </a:t>
            </a:r>
            <a:r>
              <a:rPr lang="en-US" altLang="ja-JP" sz="1400" dirty="0" smtClean="0"/>
              <a:t>SDSQXCG-032G-GN6MA</a:t>
            </a:r>
            <a:br>
              <a:rPr lang="en-US" altLang="ja-JP" sz="1400" dirty="0" smtClean="0"/>
            </a:br>
            <a:r>
              <a:rPr lang="en-US" altLang="ja-JP" sz="1400" dirty="0" smtClean="0"/>
              <a:t>(</a:t>
            </a:r>
            <a:r>
              <a:rPr lang="ja-JP" altLang="en-US" sz="1400" dirty="0" smtClean="0"/>
              <a:t>人柱として、大量の安価な </a:t>
            </a:r>
            <a:r>
              <a:rPr lang="en-US" altLang="ja-JP" sz="1400" dirty="0" smtClean="0"/>
              <a:t>SD </a:t>
            </a:r>
            <a:r>
              <a:rPr lang="ja-JP" altLang="en-US" sz="1400" dirty="0" smtClean="0"/>
              <a:t>カードを </a:t>
            </a:r>
            <a:r>
              <a:rPr lang="en-US" altLang="ja-JP" sz="1400" dirty="0" smtClean="0"/>
              <a:t>Amazon </a:t>
            </a:r>
            <a:r>
              <a:rPr lang="ja-JP" altLang="en-US" sz="1400" dirty="0" smtClean="0"/>
              <a:t>で購入して全部試したところ、この型番が最も安価で高速で壊れにくくて良いことが分かった。</a:t>
            </a:r>
            <a:r>
              <a:rPr lang="en-US" altLang="ja-JP" sz="1400" dirty="0" smtClean="0"/>
              <a:t>)</a:t>
            </a:r>
          </a:p>
          <a:p>
            <a:r>
              <a:rPr kumimoji="1" lang="en-US" altLang="ja-JP" sz="1600" dirty="0" smtClean="0"/>
              <a:t>OS</a:t>
            </a:r>
            <a:r>
              <a:rPr kumimoji="1" lang="ja-JP" altLang="en-US" sz="1600" dirty="0" smtClean="0"/>
              <a:t> は、</a:t>
            </a:r>
            <a:r>
              <a:rPr kumimoji="1" lang="en-US" altLang="ja-JP" sz="1600" dirty="0" smtClean="0"/>
              <a:t>Ubuntu (19.10) </a:t>
            </a:r>
            <a:r>
              <a:rPr kumimoji="1" lang="ja-JP" altLang="en-US" sz="1600" dirty="0" smtClean="0"/>
              <a:t>である。</a:t>
            </a:r>
            <a:endParaRPr kumimoji="1" lang="en-US" altLang="ja-JP" sz="1600" dirty="0" smtClean="0"/>
          </a:p>
          <a:p>
            <a:pPr lvl="1"/>
            <a:r>
              <a:rPr lang="en-US" altLang="ja-JP" sz="1200" dirty="0" smtClean="0"/>
              <a:t>19.10 </a:t>
            </a:r>
            <a:r>
              <a:rPr lang="ja-JP" altLang="en-US" sz="1200" dirty="0" smtClean="0"/>
              <a:t>は </a:t>
            </a:r>
            <a:r>
              <a:rPr kumimoji="1" lang="en-US" altLang="ja-JP" sz="1200" dirty="0" smtClean="0"/>
              <a:t>LTS </a:t>
            </a:r>
            <a:r>
              <a:rPr kumimoji="1" lang="ja-JP" altLang="en-US" sz="1200" dirty="0" smtClean="0"/>
              <a:t>ではないため、もはやメンテナンスされておらず、</a:t>
            </a:r>
            <a:r>
              <a:rPr kumimoji="1" lang="en-US" altLang="ja-JP" sz="1200" dirty="0" smtClean="0"/>
              <a:t>Ubuntu 19.10 </a:t>
            </a:r>
            <a:r>
              <a:rPr kumimoji="1" lang="ja-JP" altLang="en-US" sz="1200" dirty="0" smtClean="0"/>
              <a:t>に同梱された各種のパッケージは脆弱性があっても放置されると考えられるが、</a:t>
            </a:r>
            <a:r>
              <a:rPr lang="en-US" altLang="ja-JP" sz="1200" dirty="0" smtClean="0"/>
              <a:t>OS </a:t>
            </a:r>
            <a:r>
              <a:rPr lang="ja-JP" altLang="en-US" sz="1200" dirty="0" smtClean="0"/>
              <a:t>そのもの </a:t>
            </a:r>
            <a:r>
              <a:rPr lang="en-US" altLang="ja-JP" sz="1200" dirty="0" smtClean="0"/>
              <a:t>(TCP/IP </a:t>
            </a:r>
            <a:r>
              <a:rPr lang="ja-JP" altLang="en-US" sz="1200" dirty="0" smtClean="0"/>
              <a:t>スタック</a:t>
            </a:r>
            <a:r>
              <a:rPr lang="en-US" altLang="ja-JP" sz="1200" dirty="0" smtClean="0"/>
              <a:t>) </a:t>
            </a:r>
            <a:r>
              <a:rPr lang="ja-JP" altLang="en-US" sz="1200" dirty="0" err="1" smtClean="0"/>
              <a:t>、</a:t>
            </a:r>
            <a:r>
              <a:rPr lang="en-US" altLang="ja-JP" sz="1200" dirty="0" err="1" smtClean="0"/>
              <a:t>OpenSSH</a:t>
            </a:r>
            <a:r>
              <a:rPr lang="en-US" altLang="ja-JP" sz="1200" dirty="0" smtClean="0"/>
              <a:t>, </a:t>
            </a:r>
            <a:r>
              <a:rPr lang="en-US" altLang="ja-JP" sz="1200" dirty="0" err="1" smtClean="0"/>
              <a:t>ntpd</a:t>
            </a:r>
            <a:r>
              <a:rPr lang="en-US" altLang="ja-JP" sz="1200" dirty="0" smtClean="0"/>
              <a:t> </a:t>
            </a:r>
            <a:r>
              <a:rPr lang="ja-JP" altLang="en-US" sz="1200" dirty="0" smtClean="0"/>
              <a:t>または </a:t>
            </a:r>
            <a:r>
              <a:rPr lang="en-US" altLang="ja-JP" sz="1200" dirty="0" err="1" smtClean="0"/>
              <a:t>snmpd</a:t>
            </a:r>
            <a:r>
              <a:rPr lang="en-US" altLang="ja-JP" sz="1200" dirty="0" smtClean="0"/>
              <a:t> </a:t>
            </a:r>
            <a:r>
              <a:rPr lang="ja-JP" altLang="en-US" sz="1200" dirty="0" smtClean="0"/>
              <a:t>に重大で回避不能な脆弱性が発見されない限り、利用し続けて安全である。仮にこれらに脆弱性が発見されても、下記の </a:t>
            </a:r>
            <a:r>
              <a:rPr lang="en-US" altLang="ja-JP" sz="1200" dirty="0" err="1" smtClean="0"/>
              <a:t>iptables</a:t>
            </a:r>
            <a:r>
              <a:rPr lang="en-US" altLang="ja-JP" sz="1200" dirty="0" smtClean="0"/>
              <a:t> </a:t>
            </a:r>
            <a:r>
              <a:rPr lang="ja-JP" altLang="en-US" sz="1200" dirty="0" smtClean="0"/>
              <a:t>のルールで接続元を限定しており、かなり複雑な攻撃をされない限り、直ちに問題は生じない。なお、</a:t>
            </a:r>
            <a:r>
              <a:rPr lang="en-US" altLang="ja-JP" sz="1200" dirty="0" smtClean="0"/>
              <a:t>Ubuntu (20.04) </a:t>
            </a:r>
            <a:r>
              <a:rPr lang="ja-JP" altLang="en-US" sz="1200" dirty="0" smtClean="0"/>
              <a:t>にしていない理由は、システム構築を開始した </a:t>
            </a:r>
            <a:r>
              <a:rPr lang="en-US" altLang="ja-JP" sz="1200" dirty="0" smtClean="0"/>
              <a:t>2020/04 </a:t>
            </a:r>
            <a:r>
              <a:rPr lang="ja-JP" altLang="en-US" sz="1200" dirty="0" smtClean="0"/>
              <a:t>時点では </a:t>
            </a:r>
            <a:r>
              <a:rPr lang="en-US" altLang="ja-JP" sz="1200" dirty="0" err="1" smtClean="0"/>
              <a:t>RasPi</a:t>
            </a:r>
            <a:r>
              <a:rPr lang="en-US" altLang="ja-JP" sz="1200" dirty="0" smtClean="0"/>
              <a:t> </a:t>
            </a:r>
            <a:r>
              <a:rPr lang="ja-JP" altLang="en-US" sz="1200" dirty="0" smtClean="0"/>
              <a:t>で動作可能な </a:t>
            </a:r>
            <a:r>
              <a:rPr lang="en-US" altLang="ja-JP" sz="1200" dirty="0" smtClean="0"/>
              <a:t>Ubuntu </a:t>
            </a:r>
            <a:r>
              <a:rPr lang="ja-JP" altLang="en-US" sz="1200" dirty="0" smtClean="0"/>
              <a:t>が </a:t>
            </a:r>
            <a:r>
              <a:rPr lang="en-US" altLang="ja-JP" sz="1200" dirty="0" smtClean="0"/>
              <a:t>19.10 </a:t>
            </a:r>
            <a:r>
              <a:rPr lang="ja-JP" altLang="en-US" sz="1200" dirty="0" smtClean="0"/>
              <a:t>しか存在しなかったためである。</a:t>
            </a:r>
            <a:endParaRPr lang="en-US" altLang="ja-JP" sz="1200" dirty="0" smtClean="0"/>
          </a:p>
          <a:p>
            <a:r>
              <a:rPr lang="ja-JP" altLang="en-US" sz="1600" dirty="0"/>
              <a:t>動作させている通信が発生するサービスは、</a:t>
            </a:r>
            <a:r>
              <a:rPr lang="en-US" altLang="ja-JP" sz="1600" dirty="0"/>
              <a:t>SSH </a:t>
            </a:r>
            <a:r>
              <a:rPr lang="ja-JP" altLang="en-US" sz="1600" dirty="0"/>
              <a:t>サーバーと、シン・テレワークシステム </a:t>
            </a:r>
            <a:r>
              <a:rPr lang="ja-JP" altLang="en-US" sz="1600" dirty="0" smtClean="0"/>
              <a:t>中継ゲートウェイと</a:t>
            </a:r>
            <a:r>
              <a:rPr lang="ja-JP" altLang="en-US" sz="1600" dirty="0"/>
              <a:t>、</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r>
              <a:rPr lang="ja-JP" altLang="en-US" sz="1600" dirty="0" smtClean="0"/>
              <a:t>。</a:t>
            </a:r>
            <a:endParaRPr lang="en-US" altLang="ja-JP" sz="1600" dirty="0" smtClean="0"/>
          </a:p>
          <a:p>
            <a:r>
              <a:rPr lang="en-US" altLang="ja-JP" sz="1600" dirty="0" smtClean="0"/>
              <a:t>WAN </a:t>
            </a:r>
            <a:r>
              <a:rPr lang="ja-JP" altLang="en-US" sz="1600" dirty="0" smtClean="0"/>
              <a:t>用の </a:t>
            </a:r>
            <a:r>
              <a:rPr lang="en-US" altLang="ja-JP" sz="1600" dirty="0" smtClean="0"/>
              <a:t>IP </a:t>
            </a:r>
            <a:r>
              <a:rPr lang="ja-JP" altLang="en-US" sz="1600" dirty="0" smtClean="0"/>
              <a:t>インターフェイス </a:t>
            </a:r>
            <a:r>
              <a:rPr lang="en-US" altLang="ja-JP" sz="1600" dirty="0" smtClean="0"/>
              <a:t>(</a:t>
            </a:r>
            <a:r>
              <a:rPr lang="ja-JP" altLang="en-US" sz="1600" dirty="0" smtClean="0"/>
              <a:t>グローバル </a:t>
            </a:r>
            <a:r>
              <a:rPr lang="en-US" altLang="ja-JP" sz="1600" dirty="0" smtClean="0"/>
              <a:t>IPv4) </a:t>
            </a:r>
            <a:r>
              <a:rPr lang="ja-JP" altLang="en-US" sz="1600" dirty="0" smtClean="0"/>
              <a:t>が </a:t>
            </a:r>
            <a:r>
              <a:rPr lang="en-US" altLang="ja-JP" sz="1600" dirty="0" smtClean="0"/>
              <a:t>1 </a:t>
            </a:r>
            <a:r>
              <a:rPr lang="ja-JP" altLang="en-US" sz="1600" dirty="0" smtClean="0"/>
              <a:t>つある。プライベート </a:t>
            </a:r>
            <a:r>
              <a:rPr lang="en-US" altLang="ja-JP" sz="1600" dirty="0" smtClean="0"/>
              <a:t>IP </a:t>
            </a:r>
            <a:r>
              <a:rPr lang="ja-JP" altLang="en-US" sz="1600" dirty="0" smtClean="0"/>
              <a:t>はない。したがって、</a:t>
            </a:r>
            <a:r>
              <a:rPr lang="en-US" altLang="ja-JP" sz="1600" dirty="0" smtClean="0"/>
              <a:t>SSH </a:t>
            </a:r>
            <a:r>
              <a:rPr lang="ja-JP" altLang="en-US" sz="1600" dirty="0" smtClean="0"/>
              <a:t>でメンテナンスする場合も、グローバル </a:t>
            </a:r>
            <a:r>
              <a:rPr lang="en-US" altLang="ja-JP" sz="1600" dirty="0" smtClean="0"/>
              <a:t>IP </a:t>
            </a:r>
            <a:r>
              <a:rPr lang="ja-JP" altLang="en-US" sz="1600" dirty="0" smtClean="0"/>
              <a:t>を利用する。</a:t>
            </a:r>
            <a:r>
              <a:rPr lang="en-US" altLang="ja-JP" sz="1600" dirty="0" smtClean="0"/>
              <a:t>SSH </a:t>
            </a:r>
            <a:r>
              <a:rPr lang="ja-JP" altLang="en-US" sz="1600" dirty="0" smtClean="0"/>
              <a:t>および </a:t>
            </a:r>
            <a:r>
              <a:rPr lang="en-US" altLang="ja-JP" sz="1600" dirty="0" smtClean="0"/>
              <a:t>SNMP </a:t>
            </a:r>
            <a:r>
              <a:rPr lang="ja-JP" altLang="en-US" sz="1600" dirty="0" smtClean="0"/>
              <a:t>は、信用できる </a:t>
            </a:r>
            <a:r>
              <a:rPr lang="en-US" altLang="ja-JP" sz="1600" dirty="0" smtClean="0"/>
              <a:t>IP </a:t>
            </a:r>
            <a:r>
              <a:rPr lang="ja-JP" altLang="en-US" sz="1600" dirty="0" smtClean="0"/>
              <a:t>サブネットからのみアクセスできるようにしている。</a:t>
            </a:r>
            <a:endParaRPr lang="en-US" altLang="ja-JP" sz="1600" dirty="0" smtClean="0"/>
          </a:p>
          <a:p>
            <a:pPr lvl="1"/>
            <a:r>
              <a:rPr lang="en-US" altLang="ja-JP" sz="1200" dirty="0" smtClean="0"/>
              <a:t>IP Spoofing, BGP </a:t>
            </a:r>
            <a:r>
              <a:rPr lang="ja-JP" altLang="en-US" sz="1200" dirty="0" smtClean="0"/>
              <a:t>ハイジャックが発生したときに、第三者がこれらの </a:t>
            </a:r>
            <a:r>
              <a:rPr lang="en-US" altLang="ja-JP" sz="1200" dirty="0" smtClean="0"/>
              <a:t>IP </a:t>
            </a:r>
            <a:r>
              <a:rPr lang="ja-JP" altLang="en-US" sz="1200" dirty="0" smtClean="0"/>
              <a:t>アドレスを騙って攻撃をしてくるリスクについては、理解している。もちろん、攻撃する側にそのようなリスクに見合った動機があり、さらに、単に </a:t>
            </a:r>
            <a:r>
              <a:rPr lang="en-US" altLang="ja-JP" sz="1200" dirty="0" smtClean="0"/>
              <a:t>IP </a:t>
            </a:r>
            <a:r>
              <a:rPr lang="ja-JP" altLang="en-US" sz="1200" dirty="0" smtClean="0"/>
              <a:t>を詐称できたとしても、</a:t>
            </a:r>
            <a:r>
              <a:rPr lang="en-US" altLang="ja-JP" sz="1200" dirty="0" smtClean="0"/>
              <a:t>SSH </a:t>
            </a:r>
            <a:r>
              <a:rPr lang="ja-JP" altLang="en-US" sz="1200" dirty="0" smtClean="0"/>
              <a:t>や </a:t>
            </a:r>
            <a:r>
              <a:rPr lang="en-US" altLang="ja-JP" sz="1200" dirty="0" err="1" smtClean="0"/>
              <a:t>snmpd</a:t>
            </a:r>
            <a:r>
              <a:rPr lang="en-US" altLang="ja-JP" sz="1200" dirty="0" smtClean="0"/>
              <a:t> </a:t>
            </a:r>
            <a:r>
              <a:rPr lang="ja-JP" altLang="en-US" sz="1200" dirty="0" smtClean="0"/>
              <a:t>のポートを叩けただけでは攻撃は成立せず、効果がある脆弱性攻撃手法を有していなければならないのであるが。</a:t>
            </a:r>
            <a:r>
              <a:rPr lang="en-US" altLang="ja-JP" sz="1200" dirty="0" err="1" smtClean="0"/>
              <a:t>OpenSSH</a:t>
            </a:r>
            <a:r>
              <a:rPr lang="en-US" altLang="ja-JP" sz="1200" dirty="0" smtClean="0"/>
              <a:t> </a:t>
            </a:r>
            <a:r>
              <a:rPr lang="ja-JP" altLang="en-US" sz="1200" dirty="0" smtClean="0"/>
              <a:t>に認証前に任意のコードの実行やログインができる脆弱性があれば世間は大騒ぎになり、それどころではない。</a:t>
            </a:r>
            <a:r>
              <a:rPr lang="en-US" altLang="ja-JP" sz="1200" dirty="0" err="1" smtClean="0"/>
              <a:t>OpenSSH</a:t>
            </a:r>
            <a:r>
              <a:rPr lang="en-US" altLang="ja-JP" sz="1200" dirty="0" smtClean="0"/>
              <a:t> </a:t>
            </a:r>
            <a:r>
              <a:rPr lang="ja-JP" altLang="en-US" sz="1200" dirty="0" smtClean="0"/>
              <a:t>に比べて、</a:t>
            </a:r>
            <a:r>
              <a:rPr lang="en-US" altLang="ja-JP" sz="1200" dirty="0" err="1" smtClean="0"/>
              <a:t>snmpd</a:t>
            </a:r>
            <a:r>
              <a:rPr lang="en-US" altLang="ja-JP" sz="1200" dirty="0" smtClean="0"/>
              <a:t> </a:t>
            </a:r>
            <a:r>
              <a:rPr lang="ja-JP" altLang="en-US" sz="1200" dirty="0" smtClean="0"/>
              <a:t>は、若干怪しいところがある。用心が重要である。</a:t>
            </a:r>
            <a:r>
              <a:rPr lang="en-US" altLang="ja-JP" sz="1200" dirty="0" err="1" smtClean="0"/>
              <a:t>ntpd</a:t>
            </a:r>
            <a:r>
              <a:rPr lang="en-US" altLang="ja-JP" sz="1200" dirty="0" smtClean="0"/>
              <a:t> </a:t>
            </a:r>
            <a:r>
              <a:rPr lang="ja-JP" altLang="en-US" sz="1200" dirty="0" smtClean="0"/>
              <a:t>は、色々な拡張機能のプラグインを有効にしていない限りは、固定長ヘッダの </a:t>
            </a:r>
            <a:r>
              <a:rPr lang="en-US" altLang="ja-JP" sz="1200" dirty="0" smtClean="0"/>
              <a:t>NTP </a:t>
            </a:r>
            <a:r>
              <a:rPr lang="ja-JP" altLang="en-US" sz="1200" dirty="0" smtClean="0"/>
              <a:t>パケットの処理と応答のみなので、比較的安全である。</a:t>
            </a:r>
            <a:r>
              <a:rPr lang="en-US" altLang="ja-JP" sz="1200" dirty="0" smtClean="0"/>
              <a:t>NTP </a:t>
            </a:r>
            <a:r>
              <a:rPr lang="ja-JP" altLang="en-US" sz="1200" dirty="0" smtClean="0"/>
              <a:t>における脆弱性のほとんどは、拡張フィールドの処理 </a:t>
            </a:r>
            <a:r>
              <a:rPr lang="en-US" altLang="ja-JP" sz="1200" dirty="0" smtClean="0"/>
              <a:t>(</a:t>
            </a:r>
            <a:r>
              <a:rPr lang="ja-JP" altLang="en-US" sz="1200" dirty="0" smtClean="0"/>
              <a:t>可変長データの処理</a:t>
            </a:r>
            <a:r>
              <a:rPr lang="en-US" altLang="ja-JP" sz="1200" dirty="0" smtClean="0"/>
              <a:t>) </a:t>
            </a:r>
            <a:r>
              <a:rPr lang="ja-JP" altLang="en-US" sz="1200" dirty="0" smtClean="0"/>
              <a:t>から生じるのである。</a:t>
            </a:r>
            <a:endParaRPr lang="en-US" altLang="ja-JP" sz="1200" dirty="0" smtClean="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10-7. </a:t>
            </a:r>
            <a:r>
              <a:rPr kumimoji="1" lang="ja-JP" altLang="en-US" dirty="0" smtClean="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パブリック版では、「</a:t>
            </a:r>
            <a:r>
              <a:rPr lang="en-US" altLang="ja-JP" sz="2000" dirty="0" smtClean="0"/>
              <a:t>8-14</a:t>
            </a:r>
            <a:r>
              <a:rPr lang="ja-JP" altLang="en-US" sz="2000" dirty="0" smtClean="0"/>
              <a:t>」で述べたコントローラ</a:t>
            </a:r>
            <a:r>
              <a:rPr lang="ja-JP" altLang="en-US" sz="2000" dirty="0"/>
              <a:t>設定変数の重要な</a:t>
            </a:r>
            <a:r>
              <a:rPr lang="ja-JP" altLang="en-US" sz="2000" dirty="0" smtClean="0"/>
              <a:t>設定値として、以下の設定を行なっている。</a:t>
            </a:r>
            <a:endParaRPr lang="en-US" altLang="ja-JP" sz="2000" dirty="0" smtClean="0"/>
          </a:p>
          <a:p>
            <a:pPr lvl="1"/>
            <a:r>
              <a:rPr lang="en-US" altLang="ja-JP" sz="1800" dirty="0" err="1" smtClean="0"/>
              <a:t>ControllerDbBackupFileWriteIntervalMsecs</a:t>
            </a:r>
            <a:r>
              <a:rPr lang="en-US" altLang="ja-JP" sz="1800" dirty="0" smtClean="0"/>
              <a:t>: 60000 (60 </a:t>
            </a:r>
            <a:r>
              <a:rPr lang="ja-JP" altLang="en-US" sz="1800" dirty="0" smtClean="0"/>
              <a:t>秒</a:t>
            </a:r>
            <a:r>
              <a:rPr lang="en-US" altLang="ja-JP" sz="1800" dirty="0" smtClean="0"/>
              <a:t>) </a:t>
            </a:r>
            <a:r>
              <a:rPr lang="ja-JP" altLang="en-US" sz="1800" dirty="0" smtClean="0"/>
              <a:t>としている。</a:t>
            </a:r>
            <a:r>
              <a:rPr lang="en-US" altLang="ja-JP" sz="1800" dirty="0" smtClean="0"/>
              <a:t>SSD </a:t>
            </a:r>
            <a:r>
              <a:rPr lang="ja-JP" altLang="en-US" sz="1800" dirty="0" smtClean="0"/>
              <a:t>が早く消耗する可能性もあるが、消耗して平日日中に突然システムが停止した時こそ、コントローラ冗長性の真価が問われるときである。</a:t>
            </a:r>
            <a:endParaRPr lang="en-US" altLang="ja-JP" sz="1800" dirty="0" smtClean="0"/>
          </a:p>
          <a:p>
            <a:pPr lvl="1"/>
            <a:r>
              <a:rPr lang="en-US" altLang="ja-JP" sz="1800" dirty="0" err="1" smtClean="0"/>
              <a:t>ControllerDbFullReloadIntervalMsecs</a:t>
            </a:r>
            <a:r>
              <a:rPr lang="en-US" altLang="ja-JP" sz="1800" dirty="0" smtClean="0"/>
              <a:t>: 30000 (30 </a:t>
            </a:r>
            <a:r>
              <a:rPr lang="ja-JP" altLang="en-US" sz="1800" dirty="0" smtClean="0"/>
              <a:t>秒</a:t>
            </a:r>
            <a:r>
              <a:rPr lang="en-US" altLang="ja-JP" sz="1800" dirty="0" smtClean="0"/>
              <a:t>) </a:t>
            </a:r>
            <a:r>
              <a:rPr lang="ja-JP" altLang="en-US" sz="1800" dirty="0" smtClean="0"/>
              <a:t>としている。データベースの </a:t>
            </a:r>
            <a:r>
              <a:rPr lang="en-US" altLang="ja-JP" sz="1800" dirty="0" smtClean="0"/>
              <a:t>MACHINE </a:t>
            </a:r>
            <a:r>
              <a:rPr lang="ja-JP" altLang="en-US" sz="1800" dirty="0" smtClean="0"/>
              <a:t>テーブルは </a:t>
            </a:r>
            <a:r>
              <a:rPr lang="en-US" altLang="ja-JP" sz="1800" dirty="0" smtClean="0"/>
              <a:t>10 </a:t>
            </a:r>
            <a:r>
              <a:rPr lang="ja-JP" altLang="en-US" sz="1800" dirty="0" smtClean="0"/>
              <a:t>万行を超え、データ量は </a:t>
            </a:r>
            <a:r>
              <a:rPr lang="en-US" altLang="ja-JP" sz="1800" dirty="0" smtClean="0"/>
              <a:t>120MB</a:t>
            </a:r>
            <a:r>
              <a:rPr lang="ja-JP" altLang="en-US" sz="1800" dirty="0" smtClean="0"/>
              <a:t> もあるが、</a:t>
            </a:r>
            <a:r>
              <a:rPr lang="en-US" altLang="ja-JP" sz="1800" dirty="0" smtClean="0"/>
              <a:t>30 </a:t>
            </a:r>
            <a:r>
              <a:rPr lang="ja-JP" altLang="en-US" sz="1800" dirty="0" smtClean="0"/>
              <a:t>秒に </a:t>
            </a:r>
            <a:r>
              <a:rPr lang="en-US" altLang="ja-JP" sz="1800" dirty="0" smtClean="0"/>
              <a:t>1 </a:t>
            </a:r>
            <a:r>
              <a:rPr lang="ja-JP" altLang="en-US" sz="1800" dirty="0" smtClean="0"/>
              <a:t>回この </a:t>
            </a:r>
            <a:r>
              <a:rPr lang="en-US" altLang="ja-JP" sz="1800" dirty="0" smtClean="0"/>
              <a:t>120MB</a:t>
            </a:r>
            <a:r>
              <a:rPr lang="ja-JP" altLang="en-US" sz="1800" dirty="0" smtClean="0"/>
              <a:t> のデータを </a:t>
            </a:r>
            <a:r>
              <a:rPr lang="en-US" altLang="ja-JP" sz="1800" dirty="0" smtClean="0"/>
              <a:t>NW </a:t>
            </a:r>
            <a:r>
              <a:rPr lang="ja-JP" altLang="en-US" sz="1800" dirty="0" smtClean="0"/>
              <a:t>経由で全部読み取っているのである。なかなかのものである。</a:t>
            </a:r>
            <a:endParaRPr lang="en-US" altLang="ja-JP" sz="1800" dirty="0" smtClean="0"/>
          </a:p>
          <a:p>
            <a:pPr lvl="1"/>
            <a:r>
              <a:rPr lang="en-US" altLang="ja-JP" sz="1800" dirty="0" err="1" smtClean="0"/>
              <a:t>GateSettings_Int_ReportExpires</a:t>
            </a:r>
            <a:r>
              <a:rPr lang="en-US" altLang="ja-JP" sz="1800" dirty="0" smtClean="0"/>
              <a:t>: 80000 (80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GateSettings_Int_ReportInterval</a:t>
            </a:r>
            <a:r>
              <a:rPr lang="en-US" altLang="ja-JP" sz="1800" dirty="0" smtClean="0"/>
              <a:t>: 20000 (20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GatewayServicePortIpAcl</a:t>
            </a:r>
            <a:r>
              <a:rPr lang="en-US" altLang="ja-JP" sz="1800" dirty="0" smtClean="0"/>
              <a:t>: 0.0.0.0/0 (</a:t>
            </a:r>
            <a:r>
              <a:rPr lang="ja-JP" altLang="en-US" sz="1800" dirty="0" smtClean="0"/>
              <a:t>特に規制していない</a:t>
            </a:r>
            <a:r>
              <a:rPr lang="en-US" altLang="ja-JP" sz="1800" dirty="0" smtClean="0"/>
              <a:t>)</a:t>
            </a:r>
            <a:r>
              <a:rPr lang="ja-JP" altLang="en-US" sz="1800" dirty="0" err="1" smtClean="0"/>
              <a:t>。</a:t>
            </a:r>
            <a:endParaRPr lang="en-US" altLang="ja-JP" sz="1800" dirty="0" smtClean="0"/>
          </a:p>
          <a:p>
            <a:r>
              <a:rPr lang="ja-JP" altLang="en-US" sz="2200" dirty="0" smtClean="0"/>
              <a:t>上記のほかは、基本的にデフォルトの値となっている。</a:t>
            </a:r>
            <a:endParaRPr lang="en-US" altLang="ja-JP" sz="2200" dirty="0" smtClean="0"/>
          </a:p>
          <a:p>
            <a:pPr lvl="1"/>
            <a:r>
              <a:rPr lang="en-US" altLang="ja-JP" sz="1800" dirty="0" smtClean="0"/>
              <a:t>(</a:t>
            </a:r>
            <a:r>
              <a:rPr lang="ja-JP" altLang="en-US" sz="1800" dirty="0" smtClean="0"/>
              <a:t>パスワードの変更や、</a:t>
            </a:r>
            <a:r>
              <a:rPr lang="en-US" altLang="ja-JP" sz="1800" dirty="0" smtClean="0"/>
              <a:t>SMTP </a:t>
            </a:r>
            <a:r>
              <a:rPr lang="ja-JP" altLang="en-US" sz="1800" dirty="0" smtClean="0"/>
              <a:t>サーバー等は設定している。また、パブリック版でのみ実現している一部の改造 </a:t>
            </a:r>
            <a:r>
              <a:rPr lang="en-US" altLang="ja-JP" sz="1800" dirty="0" smtClean="0"/>
              <a:t>(</a:t>
            </a:r>
            <a:r>
              <a:rPr lang="ja-JP" altLang="en-US" sz="1800" dirty="0" smtClean="0"/>
              <a:t>本ドキュメントで言及していない</a:t>
            </a:r>
            <a:r>
              <a:rPr lang="en-US" altLang="ja-JP" sz="1800" dirty="0" smtClean="0"/>
              <a:t>) </a:t>
            </a:r>
            <a:r>
              <a:rPr lang="ja-JP" altLang="en-US" sz="1800" dirty="0" smtClean="0"/>
              <a:t>があり、そのための値は設定している。</a:t>
            </a:r>
            <a:r>
              <a:rPr lang="en-US" altLang="ja-JP" sz="1800" dirty="0"/>
              <a:t> </a:t>
            </a:r>
            <a:r>
              <a:rPr lang="en-US" altLang="ja-JP" sz="1800" dirty="0" err="1" smtClean="0"/>
              <a:t>QueryPassword_Stat</a:t>
            </a:r>
            <a:r>
              <a:rPr lang="en-US" altLang="ja-JP" sz="1800" dirty="0" smtClean="0"/>
              <a:t> </a:t>
            </a:r>
            <a:r>
              <a:rPr lang="ja-JP" altLang="en-US" sz="1800" dirty="0" smtClean="0"/>
              <a:t>は、設定していないので、誰でも統計データを見ることができる。</a:t>
            </a:r>
            <a:r>
              <a:rPr lang="en-US" altLang="ja-JP" sz="1800" dirty="0"/>
              <a:t> https://219.100.94.1/thincontrol/api/stat</a:t>
            </a:r>
            <a:r>
              <a:rPr lang="en-US" altLang="ja-JP" sz="1800" dirty="0" smtClean="0"/>
              <a:t>/</a:t>
            </a:r>
            <a:r>
              <a:rPr lang="ja-JP" altLang="en-US" sz="1800" dirty="0" smtClean="0"/>
              <a:t> を見てみると面白い。</a:t>
            </a:r>
            <a:r>
              <a:rPr lang="en-US" altLang="ja-JP" sz="1800"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10-8. </a:t>
            </a:r>
            <a:r>
              <a:rPr kumimoji="1" lang="ja-JP" altLang="en-US" dirty="0" smtClean="0"/>
              <a:t>コントローラ設定変数の重要な設定値</a:t>
            </a:r>
            <a:endParaRPr kumimoji="1" lang="ja-JP" altLang="en-US" dirty="0"/>
          </a:p>
        </p:txBody>
      </p:sp>
    </p:spTree>
    <p:extLst>
      <p:ext uri="{BB962C8B-B14F-4D97-AF65-F5344CB8AC3E}">
        <p14:creationId xmlns:p14="http://schemas.microsoft.com/office/powerpoint/2010/main" val="223268886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smtClean="0"/>
              <a:t>2 </a:t>
            </a:r>
            <a:r>
              <a:rPr kumimoji="1" lang="ja-JP" altLang="en-US" dirty="0" smtClean="0"/>
              <a:t>台のコントローラは、両方とも、最大約 </a:t>
            </a:r>
            <a:r>
              <a:rPr kumimoji="1" lang="en-US" altLang="ja-JP" dirty="0" smtClean="0"/>
              <a:t>2.5GB </a:t>
            </a:r>
            <a:r>
              <a:rPr kumimoji="1"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32GB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r>
              <a:rPr kumimoji="1" lang="en-US" altLang="ja-JP" dirty="0" smtClean="0"/>
              <a:t/>
            </a:r>
            <a:br>
              <a:rPr kumimoji="1" lang="en-US" altLang="ja-JP" dirty="0" smtClean="0"/>
            </a:br>
            <a:r>
              <a:rPr kumimoji="1" lang="en-US" altLang="ja-JP" dirty="0" smtClean="0"/>
              <a:t>(2 </a:t>
            </a:r>
            <a:r>
              <a:rPr kumimoji="1" lang="ja-JP" altLang="en-US" dirty="0" smtClean="0"/>
              <a:t>台ともほぼ同じなので、</a:t>
            </a:r>
            <a:r>
              <a:rPr kumimoji="1" lang="en-US" altLang="ja-JP" dirty="0" smtClean="0"/>
              <a:t>1 </a:t>
            </a:r>
            <a:r>
              <a:rPr kumimoji="1" lang="ja-JP" altLang="en-US" dirty="0" smtClean="0"/>
              <a:t>台目のみを載せている。</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10-9. </a:t>
            </a:r>
            <a:r>
              <a:rPr kumimoji="1" lang="ja-JP" altLang="en-US" dirty="0" smtClean="0"/>
              <a:t>消費しているリソースの状況 </a:t>
            </a:r>
            <a:r>
              <a:rPr kumimoji="1" lang="en-US" altLang="ja-JP" dirty="0" smtClean="0"/>
              <a:t>(</a:t>
            </a:r>
            <a:r>
              <a:rPr kumimoji="1" lang="ja-JP" altLang="en-US" dirty="0" smtClean="0"/>
              <a:t>コントローラ</a:t>
            </a:r>
            <a:r>
              <a:rPr kumimoji="1" lang="en-US" altLang="ja-JP" dirty="0" smtClean="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spTree>
    <p:extLst>
      <p:ext uri="{BB962C8B-B14F-4D97-AF65-F5344CB8AC3E}">
        <p14:creationId xmlns:p14="http://schemas.microsoft.com/office/powerpoint/2010/main" val="4027487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本ドキュメントでは、データベースとして </a:t>
            </a:r>
            <a:r>
              <a:rPr kumimoji="1" lang="en-US" altLang="ja-JP" sz="2000" dirty="0" smtClean="0"/>
              <a:t>SQL Server 2019 Express </a:t>
            </a:r>
            <a:r>
              <a:rPr kumimoji="1" lang="ja-JP" altLang="en-US" sz="2000" dirty="0" smtClean="0"/>
              <a:t>を利用している。これは </a:t>
            </a:r>
            <a:r>
              <a:rPr kumimoji="1" lang="en-US" altLang="ja-JP" sz="2000" dirty="0" smtClean="0"/>
              <a:t>Microsoft </a:t>
            </a:r>
            <a:r>
              <a:rPr kumimoji="1" lang="ja-JP" altLang="en-US" sz="2000" dirty="0" smtClean="0"/>
              <a:t>社によって無償で提供されるエディションである。</a:t>
            </a:r>
          </a:p>
          <a:p>
            <a:r>
              <a:rPr kumimoji="1" lang="ja-JP" altLang="en-US" sz="2000" dirty="0" smtClean="0"/>
              <a:t>最大データベースサイズは </a:t>
            </a:r>
            <a:r>
              <a:rPr kumimoji="1" lang="en-US" altLang="ja-JP" sz="2000" dirty="0" smtClean="0"/>
              <a:t>10GB </a:t>
            </a:r>
            <a:r>
              <a:rPr kumimoji="1" lang="ja-JP" altLang="en-US" sz="2000" dirty="0" smtClean="0"/>
              <a:t>に制限されている。データベースのサイズが膨らんで </a:t>
            </a:r>
            <a:r>
              <a:rPr kumimoji="1" lang="en-US" altLang="ja-JP" sz="2000" dirty="0" smtClean="0"/>
              <a:t>10GB</a:t>
            </a:r>
            <a:r>
              <a:rPr kumimoji="1" lang="ja-JP" altLang="en-US" sz="2000" dirty="0" smtClean="0"/>
              <a:t> を超えた場合、新たなレコードの挿入等が不能となり、システムが停止する可能性がある。</a:t>
            </a:r>
          </a:p>
          <a:p>
            <a:r>
              <a:rPr kumimoji="1" lang="ja-JP" altLang="en-US" sz="2000" dirty="0" smtClean="0"/>
              <a:t>したがって、仮にデータベースサイズが増大して </a:t>
            </a:r>
            <a:r>
              <a:rPr kumimoji="1" lang="en-US" altLang="ja-JP" sz="2000" dirty="0" smtClean="0"/>
              <a:t>10GB </a:t>
            </a:r>
            <a:r>
              <a:rPr kumimoji="1" lang="ja-JP" altLang="en-US" sz="2000" dirty="0" smtClean="0"/>
              <a:t>に近付いたならば、</a:t>
            </a:r>
            <a:r>
              <a:rPr kumimoji="1" lang="en-US" altLang="ja-JP" sz="2000" dirty="0" smtClean="0"/>
              <a:t>SQL Server 2019 Standard Edition </a:t>
            </a:r>
            <a:r>
              <a:rPr lang="en-US" altLang="ja-JP" sz="2000" dirty="0" smtClean="0"/>
              <a:t>(</a:t>
            </a:r>
            <a:r>
              <a:rPr lang="ja-JP" altLang="en-US" sz="2000" dirty="0" smtClean="0"/>
              <a:t>有償ライセンス</a:t>
            </a:r>
            <a:r>
              <a:rPr lang="en-US" altLang="ja-JP" sz="2000" dirty="0" smtClean="0"/>
              <a:t>) </a:t>
            </a:r>
            <a:r>
              <a:rPr lang="ja-JP" altLang="en-US" sz="2000" dirty="0" smtClean="0"/>
              <a:t>等の購入を検討する必要がある。</a:t>
            </a:r>
            <a:endParaRPr lang="en-US" altLang="ja-JP" sz="2000" dirty="0" smtClean="0"/>
          </a:p>
          <a:p>
            <a:r>
              <a:rPr kumimoji="1" lang="ja-JP" altLang="en-US" sz="2000" dirty="0" smtClean="0"/>
              <a:t>なお、第 </a:t>
            </a:r>
            <a:r>
              <a:rPr kumimoji="1" lang="en-US" altLang="ja-JP" sz="2000" dirty="0" smtClean="0"/>
              <a:t>10 </a:t>
            </a:r>
            <a:r>
              <a:rPr kumimoji="1" lang="ja-JP" altLang="en-US" sz="2000" dirty="0" smtClean="0"/>
              <a:t>章</a:t>
            </a:r>
            <a:r>
              <a:rPr lang="ja-JP" altLang="en-US" sz="2000" dirty="0"/>
              <a:t>で述べる、現在稼働中のシン・テレワークシステム </a:t>
            </a:r>
            <a:r>
              <a:rPr lang="ja-JP" altLang="en-US" sz="2000" dirty="0" smtClean="0"/>
              <a:t>パブリック版は、</a:t>
            </a:r>
            <a:r>
              <a:rPr lang="en-US" altLang="ja-JP" sz="2000" dirty="0" smtClean="0"/>
              <a:t>18 </a:t>
            </a:r>
            <a:r>
              <a:rPr lang="ja-JP" altLang="en-US" sz="2000" dirty="0" smtClean="0"/>
              <a:t>万ユーザー以上を有するが、データベースのサイズは約 </a:t>
            </a:r>
            <a:r>
              <a:rPr lang="en-US" altLang="ja-JP" sz="2000" dirty="0" smtClean="0"/>
              <a:t>300MB </a:t>
            </a:r>
            <a:r>
              <a:rPr lang="ja-JP" altLang="en-US" sz="2000" dirty="0" smtClean="0"/>
              <a:t>である。したがって、この実績値から単純計算すると、この </a:t>
            </a:r>
            <a:r>
              <a:rPr lang="en-US" altLang="ja-JP" sz="2000" dirty="0" smtClean="0"/>
              <a:t>30 </a:t>
            </a:r>
            <a:r>
              <a:rPr lang="ja-JP" altLang="en-US" sz="2000" dirty="0" smtClean="0"/>
              <a:t>倍の </a:t>
            </a:r>
            <a:r>
              <a:rPr lang="en-US" altLang="ja-JP" sz="2000" dirty="0" smtClean="0"/>
              <a:t>300 </a:t>
            </a:r>
            <a:r>
              <a:rPr lang="ja-JP" altLang="en-US" sz="2000" dirty="0" smtClean="0"/>
              <a:t>万ユーザー程度となったとき、データベースのサイズが</a:t>
            </a:r>
            <a:r>
              <a:rPr lang="en-US" altLang="ja-JP" sz="2000" dirty="0"/>
              <a:t> </a:t>
            </a:r>
            <a:r>
              <a:rPr lang="en-US" altLang="ja-JP" sz="2000" dirty="0" smtClean="0"/>
              <a:t>SQL Server 2019 Express </a:t>
            </a:r>
            <a:r>
              <a:rPr lang="ja-JP" altLang="en-US" sz="2000" dirty="0" smtClean="0"/>
              <a:t>の制限を超えることになる。</a:t>
            </a:r>
            <a:endParaRPr lang="en-US" altLang="ja-JP" sz="2000" dirty="0" smtClean="0"/>
          </a:p>
          <a:p>
            <a:r>
              <a:rPr kumimoji="1" lang="ja-JP" altLang="en-US" sz="2000" b="1" dirty="0" smtClean="0"/>
              <a:t>結論</a:t>
            </a:r>
            <a:r>
              <a:rPr kumimoji="1" lang="en-US" altLang="ja-JP" sz="2000" b="1" dirty="0" smtClean="0"/>
              <a:t>: </a:t>
            </a:r>
            <a:r>
              <a:rPr kumimoji="1" lang="ja-JP" altLang="en-US" sz="2000" b="1" dirty="0" smtClean="0"/>
              <a:t>ほとんどのサービス構築では、</a:t>
            </a:r>
            <a:r>
              <a:rPr lang="en-US" altLang="ja-JP" sz="2000" b="1" dirty="0"/>
              <a:t> SQL Server 2019 </a:t>
            </a:r>
            <a:r>
              <a:rPr lang="en-US" altLang="ja-JP" sz="2000" b="1" dirty="0" smtClean="0"/>
              <a:t>Express</a:t>
            </a:r>
            <a:r>
              <a:rPr lang="ja-JP" altLang="en-US" sz="2000" b="1" dirty="0" smtClean="0"/>
              <a:t> で十分である。</a:t>
            </a:r>
            <a:endParaRPr lang="en-US" altLang="ja-JP" sz="2000" b="1" dirty="0" smtClean="0"/>
          </a:p>
          <a:p>
            <a:pPr lvl="1"/>
            <a:r>
              <a:rPr kumimoji="1" lang="ja-JP" altLang="en-US" sz="1600" dirty="0" smtClean="0"/>
              <a:t>しかしながら、</a:t>
            </a:r>
            <a:r>
              <a:rPr kumimoji="1" lang="en-US" altLang="ja-JP" sz="1600" dirty="0" smtClean="0"/>
              <a:t>SQL Server </a:t>
            </a:r>
            <a:r>
              <a:rPr kumimoji="1" lang="ja-JP" altLang="en-US" sz="1600" dirty="0" smtClean="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smtClean="0"/>
              <a:t>10GB </a:t>
            </a:r>
            <a:r>
              <a:rPr kumimoji="1" lang="ja-JP" altLang="en-US" sz="1600" dirty="0" smtClean="0"/>
              <a:t>を超える可能性がないということを保証することはできない。</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2-6. SQL Server 2019 Express </a:t>
            </a:r>
            <a:r>
              <a:rPr lang="ja-JP" altLang="en-US" sz="2800" dirty="0" smtClean="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smtClean="0"/>
              <a:t>約 </a:t>
            </a:r>
            <a:r>
              <a:rPr lang="en-US" altLang="ja-JP" dirty="0" smtClean="0"/>
              <a:t>2.5GB </a:t>
            </a:r>
            <a:r>
              <a:rPr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8GB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10-10. </a:t>
            </a:r>
            <a:r>
              <a:rPr kumimoji="1" lang="ja-JP" altLang="en-US" dirty="0" smtClean="0"/>
              <a:t>消費しているリソースの状況 </a:t>
            </a:r>
            <a:r>
              <a:rPr kumimoji="1" lang="en-US" altLang="ja-JP" dirty="0" smtClean="0"/>
              <a:t>(</a:t>
            </a:r>
            <a:r>
              <a:rPr kumimoji="1" lang="ja-JP" altLang="en-US" dirty="0" smtClean="0"/>
              <a:t>データベース</a:t>
            </a:r>
            <a:r>
              <a:rPr kumimoji="1" lang="en-US" altLang="ja-JP" dirty="0" smtClean="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10-11. </a:t>
            </a:r>
            <a:r>
              <a:rPr kumimoji="1" lang="ja-JP" altLang="en-US" dirty="0" smtClean="0"/>
              <a:t>消費しているリソースの状況 </a:t>
            </a:r>
            <a:r>
              <a:rPr kumimoji="1" lang="en-US" altLang="ja-JP" dirty="0" smtClean="0"/>
              <a:t>(</a:t>
            </a:r>
            <a:r>
              <a:rPr kumimoji="1" lang="ja-JP" altLang="en-US" dirty="0" smtClean="0"/>
              <a:t>中継 </a:t>
            </a:r>
            <a:r>
              <a:rPr kumimoji="1" lang="en-US" altLang="ja-JP" dirty="0" smtClean="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smtClean="0"/>
              <a:t>中継 </a:t>
            </a:r>
            <a:r>
              <a:rPr lang="en-US" altLang="ja-JP" sz="2400" dirty="0" smtClean="0"/>
              <a:t>GW</a:t>
            </a:r>
            <a:r>
              <a:rPr lang="ja-JP" altLang="en-US" sz="2400" dirty="0" smtClean="0"/>
              <a:t> の </a:t>
            </a:r>
            <a:r>
              <a:rPr lang="en-US" altLang="ja-JP" sz="2400" dirty="0" smtClean="0"/>
              <a:t>Raspberry Pi 4 </a:t>
            </a:r>
            <a:r>
              <a:rPr lang="ja-JP" altLang="en-US" sz="2400" dirty="0" smtClean="0"/>
              <a:t>の </a:t>
            </a:r>
            <a:r>
              <a:rPr lang="en-US" altLang="ja-JP" sz="2400" dirty="0" smtClean="0"/>
              <a:t>1 </a:t>
            </a:r>
            <a:r>
              <a:rPr lang="ja-JP" altLang="en-US" sz="2400" dirty="0" smtClean="0"/>
              <a:t>年間の </a:t>
            </a:r>
            <a:r>
              <a:rPr lang="en-US" altLang="ja-JP" sz="2400" dirty="0" smtClean="0"/>
              <a:t>CPU </a:t>
            </a:r>
            <a:r>
              <a:rPr lang="ja-JP" altLang="en-US" sz="2400" dirty="0" smtClean="0"/>
              <a:t>使用率 </a:t>
            </a:r>
            <a:r>
              <a:rPr lang="en-US" altLang="ja-JP" sz="2400" dirty="0" smtClean="0"/>
              <a:t>(</a:t>
            </a:r>
            <a:r>
              <a:rPr lang="ja-JP" altLang="en-US" sz="2400" dirty="0" smtClean="0"/>
              <a:t>適当な </a:t>
            </a:r>
            <a:r>
              <a:rPr lang="en-US" altLang="ja-JP" sz="2400" dirty="0" smtClean="0"/>
              <a:t>16 </a:t>
            </a:r>
            <a:r>
              <a:rPr lang="ja-JP" altLang="en-US" sz="2400" dirty="0" smtClean="0"/>
              <a:t>台分</a:t>
            </a:r>
            <a:r>
              <a:rPr lang="en-US" altLang="ja-JP" sz="2400" dirty="0" smtClean="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年間のメモリ使用率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smtClean="0"/>
              <a:t>4GB </a:t>
            </a:r>
            <a:r>
              <a:rPr lang="ja-JP" altLang="en-US" sz="1400" b="1" dirty="0" smtClean="0"/>
              <a:t>のメモリのうち何 </a:t>
            </a:r>
            <a:r>
              <a:rPr lang="en-US" altLang="ja-JP" sz="1400" b="1" dirty="0"/>
              <a:t>%</a:t>
            </a:r>
            <a:r>
              <a:rPr lang="en-US" altLang="ja-JP" sz="1400" b="1" dirty="0" smtClean="0"/>
              <a:t> </a:t>
            </a:r>
            <a:r>
              <a:rPr lang="ja-JP" altLang="en-US" sz="1400" b="1" dirty="0" smtClean="0"/>
              <a:t>が空いているか </a:t>
            </a:r>
            <a:r>
              <a:rPr lang="ja-JP" altLang="en-US" sz="1400" dirty="0" smtClean="0"/>
              <a:t>のグラフである。なお、</a:t>
            </a:r>
            <a:r>
              <a:rPr lang="en-US" altLang="ja-JP" sz="1400" dirty="0" smtClean="0"/>
              <a:t>2020/04 </a:t>
            </a:r>
            <a:r>
              <a:rPr lang="ja-JP" altLang="en-US" sz="1400" dirty="0" smtClean="0"/>
              <a:t>～ </a:t>
            </a:r>
            <a:r>
              <a:rPr lang="en-US" altLang="ja-JP" sz="1400" dirty="0" smtClean="0"/>
              <a:t>09 </a:t>
            </a:r>
            <a:r>
              <a:rPr lang="ja-JP" altLang="en-US" sz="1400" dirty="0" err="1" smtClean="0"/>
              <a:t>まで</a:t>
            </a:r>
            <a:r>
              <a:rPr lang="ja-JP" altLang="en-US" sz="1400" dirty="0" smtClean="0"/>
              <a:t>徐々に空きメモリが減っていった理由は、自作の監視ツール </a:t>
            </a:r>
            <a:r>
              <a:rPr lang="en-US" altLang="ja-JP" sz="1400" dirty="0" smtClean="0"/>
              <a:t>(</a:t>
            </a:r>
            <a:r>
              <a:rPr lang="ja-JP" altLang="en-US" sz="1400" dirty="0" smtClean="0"/>
              <a:t>これらのグラフを取得するために開発した</a:t>
            </a:r>
            <a:r>
              <a:rPr lang="en-US" altLang="ja-JP" sz="1400" dirty="0" smtClean="0"/>
              <a:t>) </a:t>
            </a:r>
            <a:r>
              <a:rPr lang="ja-JP" altLang="en-US" sz="1400" dirty="0" err="1" smtClean="0"/>
              <a:t>にメモリ</a:t>
            </a:r>
            <a:r>
              <a:rPr lang="ja-JP" altLang="en-US" sz="1400" dirty="0" smtClean="0"/>
              <a:t>リークがあったことが原因であり、シン・テレワークシステムの中継ゲートウェイプログラムにはメモリリークは発見されていない。したがって、</a:t>
            </a:r>
            <a:r>
              <a:rPr lang="en-US" altLang="ja-JP" sz="1400" dirty="0" smtClean="0"/>
              <a:t>2020/09 </a:t>
            </a:r>
            <a:r>
              <a:rPr lang="ja-JP" altLang="en-US" sz="1400" dirty="0" smtClean="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 受け持ちセッション数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smtClean="0"/>
              <a:t>ユーザーが増え続</a:t>
            </a:r>
            <a:r>
              <a:rPr kumimoji="1" lang="ja-JP" altLang="en-US" sz="1600" dirty="0" err="1" smtClean="0"/>
              <a:t>た</a:t>
            </a:r>
            <a:r>
              <a:rPr kumimoji="1" lang="ja-JP" altLang="en-US" sz="1600" dirty="0" smtClean="0"/>
              <a:t>が、</a:t>
            </a:r>
            <a:r>
              <a:rPr kumimoji="1" lang="en-US" altLang="ja-JP" sz="1600" dirty="0" smtClean="0"/>
              <a:t>GW </a:t>
            </a:r>
            <a:r>
              <a:rPr kumimoji="1" lang="ja-JP" altLang="en-US" sz="1600" dirty="0" smtClean="0"/>
              <a:t>台数をどんどん増やしていったため、</a:t>
            </a:r>
            <a:r>
              <a:rPr kumimoji="1" lang="en-US" altLang="ja-JP" sz="1600" dirty="0" smtClean="0"/>
              <a:t>1 </a:t>
            </a:r>
            <a:r>
              <a:rPr kumimoji="1" lang="ja-JP" altLang="en-US" sz="1600" dirty="0" smtClean="0"/>
              <a:t>台あたりのセッション数はあまり変わっていない。</a:t>
            </a:r>
            <a:endParaRPr kumimoji="1" lang="ja-JP" altLang="en-US" sz="1600" dirty="0"/>
          </a:p>
        </p:txBody>
      </p:sp>
    </p:spTree>
    <p:extLst>
      <p:ext uri="{BB962C8B-B14F-4D97-AF65-F5344CB8AC3E}">
        <p14:creationId xmlns:p14="http://schemas.microsoft.com/office/powerpoint/2010/main" val="375630447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smtClean="0"/>
              <a:t>中継 </a:t>
            </a:r>
            <a:r>
              <a:rPr lang="en-US" altLang="ja-JP" sz="2800" dirty="0" smtClean="0"/>
              <a:t>GW</a:t>
            </a:r>
            <a:r>
              <a:rPr lang="ja-JP" altLang="en-US" sz="2800" dirty="0" smtClean="0"/>
              <a:t> の </a:t>
            </a:r>
            <a:r>
              <a:rPr kumimoji="1" lang="en-US" altLang="ja-JP" sz="2800" dirty="0" smtClean="0"/>
              <a:t>Raspberry Pi 4 </a:t>
            </a:r>
            <a:r>
              <a:rPr kumimoji="1" lang="ja-JP" altLang="en-US" sz="2800" dirty="0" smtClean="0"/>
              <a:t>の </a:t>
            </a:r>
            <a:r>
              <a:rPr kumimoji="1" lang="en-US" altLang="ja-JP" sz="2800" dirty="0" smtClean="0"/>
              <a:t>1 </a:t>
            </a:r>
            <a:r>
              <a:rPr kumimoji="1" lang="ja-JP" altLang="en-US" sz="2800" dirty="0" smtClean="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smtClean="0"/>
              <a:t>真夏は、休日・夜間は冷房が切れる普通のオフィスに置いてあるため、熱くなっていたのである。しかし、夏場は </a:t>
            </a:r>
            <a:r>
              <a:rPr kumimoji="1" lang="en-US" altLang="ja-JP" sz="1400" dirty="0" smtClean="0"/>
              <a:t>1 </a:t>
            </a:r>
            <a:r>
              <a:rPr kumimoji="1" lang="ja-JP" altLang="en-US" sz="1400" dirty="0" err="1" smtClean="0"/>
              <a:t>つも</a:t>
            </a:r>
            <a:r>
              <a:rPr kumimoji="1" lang="ja-JP" altLang="en-US" sz="1400" dirty="0" smtClean="0"/>
              <a:t>壊れなかった。</a:t>
            </a:r>
            <a:endParaRPr kumimoji="1" lang="en-US" altLang="ja-JP" sz="1400" dirty="0" smtClean="0"/>
          </a:p>
          <a:p>
            <a:r>
              <a:rPr kumimoji="1" lang="ja-JP" altLang="en-US" sz="1400" dirty="0" smtClean="0"/>
              <a:t>冬になり、秋葉原でかき集めてきた安物の </a:t>
            </a:r>
            <a:r>
              <a:rPr kumimoji="1" lang="en-US" altLang="ja-JP" sz="1400" dirty="0" err="1" smtClean="0"/>
              <a:t>MicroSD</a:t>
            </a:r>
            <a:r>
              <a:rPr kumimoji="1" lang="en-US" altLang="ja-JP" sz="1400" dirty="0" smtClean="0"/>
              <a:t> </a:t>
            </a:r>
            <a:r>
              <a:rPr kumimoji="1" lang="ja-JP" altLang="en-US" sz="1400" dirty="0" smtClean="0"/>
              <a:t>カードが </a:t>
            </a:r>
            <a:r>
              <a:rPr kumimoji="1" lang="en-US" altLang="ja-JP" sz="1400" dirty="0" smtClean="0"/>
              <a:t>2 </a:t>
            </a:r>
            <a:r>
              <a:rPr kumimoji="1" lang="ja-JP" altLang="en-US" sz="1400" dirty="0" smtClean="0"/>
              <a:t>枚壊れたので </a:t>
            </a:r>
            <a:r>
              <a:rPr kumimoji="1" lang="en-US" altLang="ja-JP" sz="1400" dirty="0" smtClean="0"/>
              <a:t>SD </a:t>
            </a:r>
            <a:r>
              <a:rPr kumimoji="1" lang="ja-JP" altLang="en-US" sz="1400" dirty="0" smtClean="0"/>
              <a:t>を交換して再起動した。</a:t>
            </a:r>
            <a:r>
              <a:rPr kumimoji="1" lang="en-US" altLang="ja-JP" sz="1400" dirty="0" err="1" smtClean="0"/>
              <a:t>RasPi</a:t>
            </a:r>
            <a:r>
              <a:rPr kumimoji="1" lang="en-US" altLang="ja-JP" sz="1400" dirty="0" smtClean="0"/>
              <a:t> </a:t>
            </a:r>
            <a:r>
              <a:rPr kumimoji="1" lang="ja-JP" altLang="en-US" sz="1400" dirty="0" smtClean="0"/>
              <a:t>本体は、</a:t>
            </a:r>
            <a:r>
              <a:rPr kumimoji="1" lang="en-US" altLang="ja-JP" sz="1400" dirty="0" smtClean="0"/>
              <a:t>1 </a:t>
            </a:r>
            <a:r>
              <a:rPr kumimoji="1" lang="ja-JP" altLang="en-US" sz="1400" dirty="0" smtClean="0"/>
              <a:t>個も壊れていない。</a:t>
            </a:r>
            <a:endParaRPr kumimoji="1" lang="ja-JP" altLang="en-US" sz="1400" dirty="0"/>
          </a:p>
        </p:txBody>
      </p:sp>
    </p:spTree>
    <p:extLst>
      <p:ext uri="{BB962C8B-B14F-4D97-AF65-F5344CB8AC3E}">
        <p14:creationId xmlns:p14="http://schemas.microsoft.com/office/powerpoint/2010/main" val="1368723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2-7.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本ドキュメントでは、第 </a:t>
            </a:r>
            <a:r>
              <a:rPr lang="en-US" altLang="ja-JP" sz="1600" dirty="0" smtClean="0"/>
              <a:t>3 </a:t>
            </a:r>
            <a:r>
              <a:rPr lang="ja-JP" altLang="en-US" sz="1600" dirty="0" smtClean="0"/>
              <a:t>章 ～ 第 </a:t>
            </a:r>
            <a:r>
              <a:rPr lang="en-US" altLang="ja-JP" sz="1600" dirty="0" smtClean="0"/>
              <a:t>5 </a:t>
            </a:r>
            <a:r>
              <a:rPr lang="ja-JP" altLang="en-US" sz="1600" dirty="0" smtClean="0"/>
              <a:t>章で、コントローラと中継サーバーを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「シン・テレワークシステム」の開発チームは、ハイパースケール版に関して、特定の環境上で発生する何らかの不具合の申告を受けた場合、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2-8.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3161292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a:t>
            </a:r>
            <a:r>
              <a:rPr kumimoji="1" lang="en-US" altLang="ja-JP" sz="6600" dirty="0" smtClean="0"/>
              <a:t>. </a:t>
            </a:r>
            <a:r>
              <a:rPr lang="ja-JP" altLang="en-US" sz="6600" dirty="0" smtClean="0"/>
              <a:t>コントローラ</a:t>
            </a:r>
            <a:r>
              <a:rPr lang="ja-JP" altLang="en-US" sz="6600" dirty="0"/>
              <a:t>を構築しよう </a:t>
            </a:r>
            <a:r>
              <a:rPr lang="en-US" altLang="ja-JP" sz="6600" dirty="0"/>
              <a:t>(</a:t>
            </a: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Windows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lang="ja-JP" altLang="en-US" dirty="0" smtClean="0"/>
              <a:t>コントローラ </a:t>
            </a:r>
            <a:r>
              <a:rPr lang="en-US" altLang="ja-JP" dirty="0" smtClean="0"/>
              <a:t>(Windows) </a:t>
            </a:r>
            <a:r>
              <a:rPr lang="ja-JP" altLang="en-US" dirty="0" smtClean="0"/>
              <a:t>の構築の流れ</a:t>
            </a:r>
            <a:endParaRPr kumimoji="1" lang="ja-JP" altLang="en-US" dirty="0"/>
          </a:p>
        </p:txBody>
      </p:sp>
    </p:spTree>
    <p:extLst>
      <p:ext uri="{BB962C8B-B14F-4D97-AF65-F5344CB8AC3E}">
        <p14:creationId xmlns:p14="http://schemas.microsoft.com/office/powerpoint/2010/main" val="3531211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dirty="0" smtClean="0"/>
              <a:t>。</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3-2. AWS </a:t>
            </a:r>
            <a:r>
              <a:rPr kumimoji="1" lang="ja-JP" altLang="en-US" sz="3200" dirty="0" smtClean="0"/>
              <a:t>の </a:t>
            </a:r>
            <a:r>
              <a:rPr lang="en-US" altLang="ja-JP" sz="3200" dirty="0" smtClean="0"/>
              <a:t>Windows Server 2019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930538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pic>
        <p:nvPicPr>
          <p:cNvPr id="2" name="図 1"/>
          <p:cNvPicPr>
            <a:picLocks noChangeAspect="1"/>
          </p:cNvPicPr>
          <p:nvPr/>
        </p:nvPicPr>
        <p:blipFill>
          <a:blip r:embed="rId3"/>
          <a:stretch>
            <a:fillRect/>
          </a:stretch>
        </p:blipFill>
        <p:spPr>
          <a:xfrm>
            <a:off x="874986" y="2119487"/>
            <a:ext cx="8517321" cy="2397411"/>
          </a:xfrm>
          <a:prstGeom prst="rect">
            <a:avLst/>
          </a:prstGeom>
        </p:spPr>
      </p:pic>
      <p:sp>
        <p:nvSpPr>
          <p:cNvPr id="7" name="正方形/長方形 6"/>
          <p:cNvSpPr/>
          <p:nvPr/>
        </p:nvSpPr>
        <p:spPr>
          <a:xfrm>
            <a:off x="2567860" y="3596017"/>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016766" y="3662012"/>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2019 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861691"/>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smtClean="0"/>
              <a:t>本ドキュメントの目的</a:t>
            </a:r>
            <a:r>
              <a:rPr kumimoji="1" lang="en-US" altLang="ja-JP" sz="2400" dirty="0" smtClean="0"/>
              <a:t/>
            </a:r>
            <a:br>
              <a:rPr kumimoji="1" lang="en-US" altLang="ja-JP" sz="2400" dirty="0" smtClean="0"/>
            </a:br>
            <a:r>
              <a:rPr kumimoji="1" lang="ja-JP" altLang="en-US" sz="2400" dirty="0" smtClean="0"/>
              <a:t>読者は</a:t>
            </a:r>
            <a:r>
              <a:rPr kumimoji="1" lang="ja-JP" altLang="en-US" sz="2400" dirty="0" smtClean="0"/>
              <a:t>、</a:t>
            </a:r>
            <a:r>
              <a:rPr lang="en-US" altLang="ja-JP" sz="2400" dirty="0" smtClean="0"/>
              <a:t>18 </a:t>
            </a:r>
            <a:r>
              <a:rPr lang="ja-JP" altLang="en-US" sz="2400" dirty="0" smtClean="0"/>
              <a:t>万ユーザーを超える「</a:t>
            </a:r>
            <a:r>
              <a:rPr lang="en-US" altLang="ja-JP" sz="2400" dirty="0" smtClean="0"/>
              <a:t>NTT</a:t>
            </a:r>
            <a:r>
              <a:rPr lang="ja-JP" altLang="en-US" sz="2400" dirty="0" smtClean="0"/>
              <a:t> 東日本 </a:t>
            </a:r>
            <a:r>
              <a:rPr lang="en-US" altLang="ja-JP" sz="2400" dirty="0" smtClean="0"/>
              <a:t>- IPA </a:t>
            </a:r>
            <a:r>
              <a:rPr lang="ja-JP" altLang="en-US" sz="2400" dirty="0" smtClean="0"/>
              <a:t>シン・テレワークシステム」</a:t>
            </a:r>
            <a:r>
              <a:rPr lang="en-US" altLang="ja-JP" sz="2400" dirty="0" smtClean="0"/>
              <a:t> (</a:t>
            </a:r>
            <a:r>
              <a:rPr lang="ja-JP" altLang="en-US" sz="2400" dirty="0" smtClean="0"/>
              <a:t>パブリック版・無償開放</a:t>
            </a:r>
            <a:r>
              <a:rPr lang="en-US" altLang="ja-JP" sz="2400" dirty="0" smtClean="0"/>
              <a:t>) </a:t>
            </a:r>
            <a:r>
              <a:rPr lang="ja-JP" altLang="en-US" sz="2400" dirty="0" smtClean="0"/>
              <a:t>と同程度・同規模の完全に冗長化されたハイパースケール・テレワーク・リモートアクセスシステムを自ら構築し、運営することができるようになります。</a:t>
            </a:r>
            <a:br>
              <a:rPr lang="ja-JP" altLang="en-US" sz="2400" dirty="0" smtClean="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3" cy="5950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954107"/>
          </a:xfrm>
          <a:prstGeom prst="rect">
            <a:avLst/>
          </a:prstGeom>
          <a:noFill/>
        </p:spPr>
        <p:txBody>
          <a:bodyPr wrap="square" rtlCol="0">
            <a:spAutoFit/>
          </a:bodyPr>
          <a:lstStyle/>
          <a:p>
            <a:r>
              <a:rPr kumimoji="1" lang="ja-JP" altLang="en-US" sz="2800" dirty="0" smtClean="0"/>
              <a:t>パブリック版の </a:t>
            </a:r>
            <a:r>
              <a:rPr kumimoji="1" lang="en-US" altLang="ja-JP" sz="2800" dirty="0" smtClean="0"/>
              <a:t>NW </a:t>
            </a:r>
            <a:r>
              <a:rPr kumimoji="1" lang="ja-JP" altLang="en-US" sz="2800" dirty="0" smtClean="0"/>
              <a:t>構成図</a:t>
            </a:r>
            <a:endParaRPr kumimoji="1" lang="en-US" altLang="ja-JP" sz="2800" dirty="0" smtClean="0"/>
          </a:p>
          <a:p>
            <a:r>
              <a:rPr lang="en-US" altLang="ja-JP" sz="2800" dirty="0" smtClean="0"/>
              <a:t>(2020.12 </a:t>
            </a:r>
            <a:r>
              <a:rPr lang="ja-JP" altLang="en-US" sz="2800" dirty="0" smtClean="0"/>
              <a:t>時点</a:t>
            </a:r>
            <a:r>
              <a:rPr lang="en-US" altLang="ja-JP" sz="2800" dirty="0" smtClean="0"/>
              <a:t>)</a:t>
            </a:r>
            <a:endParaRPr kumimoji="1" lang="ja-JP" altLang="en-US" sz="2800" dirty="0"/>
          </a:p>
        </p:txBody>
      </p:sp>
      <p:sp>
        <p:nvSpPr>
          <p:cNvPr id="71" name="テキスト ボックス 70"/>
          <p:cNvSpPr txBox="1"/>
          <p:nvPr/>
        </p:nvSpPr>
        <p:spPr>
          <a:xfrm>
            <a:off x="2464565" y="3212135"/>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895928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a:t>
            </a:r>
            <a:r>
              <a:rPr lang="en-US" altLang="ja-JP" sz="1000" dirty="0" smtClean="0">
                <a:solidFill>
                  <a:schemeClr val="bg1"/>
                </a:solidFill>
                <a:latin typeface="Consolas" panose="020B0609020204030204" pitchFamily="49" charset="0"/>
              </a:rPr>
              <a:t>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smtClean="0">
                <a:solidFill>
                  <a:schemeClr val="bg1"/>
                </a:solidFill>
                <a:latin typeface="Consolas" panose="020B0609020204030204" pitchFamily="49" charset="0"/>
              </a:rPr>
              <a:t>localport</a:t>
            </a:r>
            <a:r>
              <a:rPr lang="en-US" altLang="ja-JP" sz="1000" dirty="0" smtClean="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Internet Explorer </a:t>
            </a:r>
            <a:r>
              <a:rPr kumimoji="1" lang="ja-JP" altLang="en-US" dirty="0" smtClean="0"/>
              <a:t>から</a:t>
            </a:r>
            <a:endParaRPr kumimoji="1" lang="en-US" altLang="ja-JP" dirty="0" smtClean="0"/>
          </a:p>
          <a:p>
            <a:r>
              <a:rPr lang="en-US" altLang="ja-JP" dirty="0"/>
              <a:t>https://</a:t>
            </a:r>
            <a:r>
              <a:rPr lang="en-US" altLang="ja-JP" dirty="0" smtClean="0"/>
              <a:t>www.microsoft.com/ja-jp/sql-server/sql-server-downloads/</a:t>
            </a:r>
          </a:p>
          <a:p>
            <a:r>
              <a:rPr lang="ja-JP" altLang="en-US" dirty="0" smtClean="0"/>
              <a:t>にアクセスし、</a:t>
            </a:r>
            <a:r>
              <a:rPr lang="en-US" altLang="ja-JP" dirty="0" smtClean="0"/>
              <a:t>SQL Server 2019 Express </a:t>
            </a:r>
            <a:r>
              <a:rPr lang="ja-JP" altLang="en-US" dirty="0" smtClean="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初心者</a:t>
            </a:r>
            <a:r>
              <a:rPr lang="en-US" altLang="ja-JP" sz="3600" b="1" dirty="0" smtClean="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smtClean="0"/>
              <a:t>1. </a:t>
            </a:r>
            <a:r>
              <a:rPr kumimoji="1" lang="ja-JP" altLang="en-US" sz="2400" dirty="0" smtClean="0"/>
              <a:t>シン・テレワークシステム</a:t>
            </a:r>
            <a:endParaRPr kumimoji="1" lang="en-US" altLang="ja-JP" sz="2400" dirty="0" smtClean="0"/>
          </a:p>
          <a:p>
            <a:pPr algn="ctr"/>
            <a:r>
              <a:rPr lang="ja-JP" altLang="en-US" sz="2400" dirty="0" smtClean="0"/>
              <a:t>ハイパースケール版</a:t>
            </a:r>
            <a:r>
              <a:rPr lang="ja-JP" altLang="en-US" sz="2400" dirty="0"/>
              <a:t>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smtClean="0"/>
              <a:t>一通りお読みください。</a:t>
            </a:r>
            <a:endParaRPr kumimoji="1" lang="ja-JP" altLang="en-US" dirty="0"/>
          </a:p>
        </p:txBody>
      </p:sp>
      <p:cxnSp>
        <p:nvCxnSpPr>
          <p:cNvPr id="9" name="直線矢印コネクタ 8"/>
          <p:cNvCxnSpPr/>
          <p:nvPr/>
        </p:nvCxnSpPr>
        <p:spPr>
          <a:xfrm flipH="1">
            <a:off x="4840014" y="1671145"/>
            <a:ext cx="909472" cy="6936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537136" y="2432466"/>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コントローラを構築しよう </a:t>
            </a:r>
            <a:r>
              <a:rPr lang="en-US" altLang="ja-JP" sz="2400" dirty="0"/>
              <a:t>(Windows)</a:t>
            </a:r>
            <a:endParaRPr kumimoji="1" lang="ja-JP" altLang="en-US" sz="2400" dirty="0"/>
          </a:p>
        </p:txBody>
      </p:sp>
      <p:sp>
        <p:nvSpPr>
          <p:cNvPr id="13" name="テキスト ボックス 12"/>
          <p:cNvSpPr txBox="1"/>
          <p:nvPr/>
        </p:nvSpPr>
        <p:spPr>
          <a:xfrm>
            <a:off x="6117020" y="2426314"/>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smtClean="0"/>
              <a:t>4. </a:t>
            </a:r>
            <a:r>
              <a:rPr lang="ja-JP" altLang="en-US" sz="2400" dirty="0"/>
              <a:t>コントローラを構築しよう </a:t>
            </a:r>
            <a:r>
              <a:rPr lang="en-US" altLang="ja-JP" sz="2400" dirty="0" smtClean="0"/>
              <a:t>(Linux)</a:t>
            </a:r>
            <a:endParaRPr kumimoji="1" lang="ja-JP" altLang="en-US" sz="2400" dirty="0"/>
          </a:p>
        </p:txBody>
      </p:sp>
      <p:cxnSp>
        <p:nvCxnSpPr>
          <p:cNvPr id="14" name="直線矢印コネクタ 13"/>
          <p:cNvCxnSpPr/>
          <p:nvPr/>
        </p:nvCxnSpPr>
        <p:spPr>
          <a:xfrm>
            <a:off x="6035628" y="1637999"/>
            <a:ext cx="1216510" cy="6936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315"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a:ex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smtClean="0"/>
              <a:t>開始</a:t>
            </a:r>
            <a:endParaRPr kumimoji="1" lang="ja-JP" altLang="en-US" dirty="0"/>
          </a:p>
        </p:txBody>
      </p:sp>
      <p:sp>
        <p:nvSpPr>
          <p:cNvPr id="19" name="テキスト ボックス 18"/>
          <p:cNvSpPr txBox="1"/>
          <p:nvPr/>
        </p:nvSpPr>
        <p:spPr>
          <a:xfrm>
            <a:off x="5356235" y="1888890"/>
            <a:ext cx="1312579" cy="646331"/>
          </a:xfrm>
          <a:prstGeom prst="rect">
            <a:avLst/>
          </a:prstGeom>
          <a:noFill/>
        </p:spPr>
        <p:txBody>
          <a:bodyPr wrap="square" rtlCol="0">
            <a:spAutoFit/>
          </a:bodyPr>
          <a:lstStyle/>
          <a:p>
            <a:r>
              <a:rPr kumimoji="1" lang="ja-JP" altLang="en-US" dirty="0" smtClean="0"/>
              <a:t>どちらか</a:t>
            </a:r>
          </a:p>
          <a:p>
            <a:r>
              <a:rPr kumimoji="1" lang="ja-JP" altLang="en-US" dirty="0" smtClean="0"/>
              <a:t>好きなほう</a:t>
            </a:r>
            <a:endParaRPr kumimoji="1" lang="ja-JP" altLang="en-US" dirty="0"/>
          </a:p>
        </p:txBody>
      </p:sp>
      <p:cxnSp>
        <p:nvCxnSpPr>
          <p:cNvPr id="20" name="直線矢印コネクタ 19"/>
          <p:cNvCxnSpPr/>
          <p:nvPr/>
        </p:nvCxnSpPr>
        <p:spPr>
          <a:xfrm>
            <a:off x="4715268" y="333110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43883" y="3331101"/>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34838" y="339633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745565" y="397105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grpSp>
        <p:nvGrpSpPr>
          <p:cNvPr id="41" name="Group 4338"/>
          <p:cNvGrpSpPr>
            <a:grpSpLocks/>
          </p:cNvGrpSpPr>
          <p:nvPr/>
        </p:nvGrpSpPr>
        <p:grpSpPr bwMode="auto">
          <a:xfrm>
            <a:off x="540756" y="3094112"/>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43940" y="3906645"/>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cxnSp>
        <p:nvCxnSpPr>
          <p:cNvPr id="67" name="直線矢印コネクタ 66"/>
          <p:cNvCxnSpPr/>
          <p:nvPr/>
        </p:nvCxnSpPr>
        <p:spPr>
          <a:xfrm flipH="1" flipV="1">
            <a:off x="1099264" y="3660410"/>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32742" y="4494574"/>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63941" y="4935005"/>
            <a:ext cx="1800915" cy="688290"/>
          </a:xfrm>
          <a:prstGeom prst="rect">
            <a:avLst/>
          </a:prstGeom>
          <a:ln w="12700">
            <a:solidFill>
              <a:srgbClr val="0070C0"/>
            </a:solidFill>
          </a:ln>
        </p:spPr>
      </p:pic>
      <p:sp>
        <p:nvSpPr>
          <p:cNvPr id="76" name="テキスト ボックス 75"/>
          <p:cNvSpPr txBox="1"/>
          <p:nvPr/>
        </p:nvSpPr>
        <p:spPr>
          <a:xfrm>
            <a:off x="791690" y="5623295"/>
            <a:ext cx="1916369" cy="369332"/>
          </a:xfrm>
          <a:prstGeom prst="rect">
            <a:avLst/>
          </a:prstGeom>
          <a:noFill/>
        </p:spPr>
        <p:txBody>
          <a:bodyPr wrap="square" rtlCol="0">
            <a:spAutoFit/>
          </a:bodyPr>
          <a:lstStyle/>
          <a:p>
            <a:r>
              <a:rPr kumimoji="1" lang="ja-JP" altLang="en-US" dirty="0" smtClean="0"/>
              <a:t>アプリケーション</a:t>
            </a:r>
            <a:endParaRPr kumimoji="1" lang="ja-JP" altLang="en-US" dirty="0"/>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smtClean="0"/>
              <a:t>AWS </a:t>
            </a:r>
            <a:r>
              <a:rPr lang="ja-JP" altLang="en-US" dirty="0" smtClean="0"/>
              <a:t>上のクリーンな </a:t>
            </a:r>
            <a:r>
              <a:rPr lang="en-US" altLang="ja-JP" dirty="0" smtClean="0"/>
              <a:t>OS </a:t>
            </a:r>
            <a:r>
              <a:rPr lang="ja-JP" altLang="en-US" dirty="0" smtClean="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smtClean="0"/>
              <a:t>読むだけです。</a:t>
            </a:r>
            <a:endParaRPr kumimoji="1" lang="ja-JP" altLang="en-US" dirty="0"/>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smtClean="0"/>
              <a:t>手元の </a:t>
            </a:r>
            <a:r>
              <a:rPr kumimoji="1" lang="en-US" altLang="ja-JP" dirty="0" smtClean="0"/>
              <a:t>Windows 10 PC </a:t>
            </a:r>
            <a:r>
              <a:rPr kumimoji="1" lang="ja-JP" altLang="en-US" dirty="0" smtClean="0"/>
              <a:t>で可能です。</a:t>
            </a:r>
            <a:endParaRPr kumimoji="1" lang="ja-JP" altLang="en-US" dirty="0"/>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SQL Server 2019 Express Edition </a:t>
            </a:r>
            <a:r>
              <a:rPr kumimoji="1" lang="ja-JP" altLang="en-US" dirty="0" smtClean="0"/>
              <a:t>のインストーラを起動する。インストールの種類は必ず </a:t>
            </a:r>
            <a:r>
              <a:rPr kumimoji="1" lang="en-US" altLang="ja-JP" dirty="0" smtClean="0"/>
              <a:t>“Custom”</a:t>
            </a:r>
            <a:r>
              <a:rPr kumimoji="1" lang="ja-JP" altLang="en-US" dirty="0" smtClean="0"/>
              <a:t> を選択する。</a:t>
            </a:r>
            <a:endParaRPr kumimoji="1" lang="en-US" altLang="ja-JP" dirty="0" smtClean="0"/>
          </a:p>
          <a:p>
            <a:r>
              <a:rPr lang="ja-JP" altLang="en-US" dirty="0" smtClean="0"/>
              <a:t>一時フォルダへの展開を実施する画面が表示される。デフォルトのまま進める。</a:t>
            </a:r>
          </a:p>
          <a:p>
            <a:r>
              <a:rPr lang="en-US" altLang="ja-JP" dirty="0" smtClean="0"/>
              <a:t>“Installation Center” </a:t>
            </a:r>
            <a:r>
              <a:rPr lang="ja-JP" altLang="en-US" dirty="0" smtClean="0"/>
              <a:t>が起動したら、</a:t>
            </a:r>
            <a:r>
              <a:rPr lang="en-US" altLang="ja-JP" dirty="0" smtClean="0"/>
              <a:t>”New SQL Server stand-alone installation” </a:t>
            </a:r>
            <a:r>
              <a:rPr lang="ja-JP" altLang="en-US" dirty="0" smtClean="0"/>
              <a:t>をクリックする。</a:t>
            </a:r>
            <a:endParaRPr lang="en-US" altLang="ja-JP" dirty="0" smtClean="0"/>
          </a:p>
          <a:p>
            <a:r>
              <a:rPr lang="ja-JP" altLang="en-US" dirty="0" smtClean="0"/>
              <a:t>インストーラが起動する。画面は以下のページで特記がない限り、デフォルトのまま進める。</a:t>
            </a:r>
          </a:p>
          <a:p>
            <a:r>
              <a:rPr lang="ja-JP" altLang="en-US" dirty="0" smtClean="0"/>
              <a:t>特記がある場合は、必ずその設定を行なう。</a:t>
            </a:r>
            <a:endParaRPr lang="en-US" altLang="ja-JP" dirty="0" smtClean="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SQL Server 2019 </a:t>
            </a:r>
            <a:r>
              <a:rPr kumimoji="1" lang="ja-JP" altLang="en-US" dirty="0" smtClean="0"/>
              <a:t>のインストール画面を進めると、「</a:t>
            </a:r>
            <a:r>
              <a:rPr kumimoji="1" lang="en-US" altLang="ja-JP" dirty="0" smtClean="0"/>
              <a:t>Feature Selection</a:t>
            </a:r>
            <a:r>
              <a:rPr kumimoji="1" lang="ja-JP" altLang="en-US" dirty="0" smtClean="0"/>
              <a:t>」 が表示される。以下の画面の機能のみを選択し、それ以外は選択解除する。</a:t>
            </a:r>
            <a:endParaRPr lang="en-US" altLang="ja-JP" dirty="0" smtClean="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4. SQL Server 2019 </a:t>
            </a:r>
            <a:r>
              <a:rPr kumimoji="1" lang="ja-JP" altLang="en-US" dirty="0" smtClean="0"/>
              <a:t>のインストール画面を進めると、「</a:t>
            </a:r>
            <a:r>
              <a:rPr kumimoji="1" lang="en-US" altLang="ja-JP" dirty="0" smtClean="0"/>
              <a:t>Instance Configuration</a:t>
            </a:r>
            <a:r>
              <a:rPr kumimoji="1" lang="ja-JP" altLang="en-US" dirty="0" smtClean="0"/>
              <a:t>」 が表示される。</a:t>
            </a:r>
          </a:p>
          <a:p>
            <a:r>
              <a:rPr lang="ja-JP" altLang="en-US" dirty="0" smtClean="0"/>
              <a:t>ここで、デフォルトでは「</a:t>
            </a:r>
            <a:r>
              <a:rPr lang="en-US" altLang="ja-JP" dirty="0" smtClean="0"/>
              <a:t>Named instance</a:t>
            </a:r>
            <a:r>
              <a:rPr lang="ja-JP" altLang="en-US" dirty="0" smtClean="0"/>
              <a:t>」が選択されているので、必ず、「</a:t>
            </a:r>
            <a:r>
              <a:rPr lang="en-US" altLang="ja-JP" dirty="0" smtClean="0"/>
              <a:t>Default instance</a:t>
            </a:r>
            <a:r>
              <a:rPr lang="ja-JP" altLang="en-US" dirty="0" smtClean="0"/>
              <a:t>」に変更をする。</a:t>
            </a:r>
            <a:endParaRPr lang="en-US" altLang="ja-JP" dirty="0" smtClean="0"/>
          </a:p>
          <a:p>
            <a:r>
              <a:rPr lang="ja-JP" altLang="en-US" dirty="0" smtClean="0"/>
              <a:t>「</a:t>
            </a:r>
            <a:r>
              <a:rPr lang="en-US" altLang="ja-JP" dirty="0" smtClean="0"/>
              <a:t>Instance ID</a:t>
            </a:r>
            <a:r>
              <a:rPr lang="ja-JP" altLang="en-US" dirty="0" smtClean="0"/>
              <a:t>」が「</a:t>
            </a:r>
            <a:r>
              <a:rPr lang="en-US" altLang="ja-JP" dirty="0" smtClean="0"/>
              <a:t>MSSQLSERVER</a:t>
            </a:r>
            <a:r>
              <a:rPr lang="ja-JP" altLang="en-US" dirty="0" smtClean="0"/>
              <a:t>」となっていることを十分よく確認して、次に進む。</a:t>
            </a:r>
            <a:endParaRPr lang="en-US" altLang="ja-JP" dirty="0" smtClean="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SQL Server 2019 </a:t>
            </a:r>
            <a:r>
              <a:rPr kumimoji="1" lang="ja-JP" altLang="en-US" dirty="0" smtClean="0"/>
              <a:t>のインストール画面を進めると、「</a:t>
            </a:r>
            <a:r>
              <a:rPr kumimoji="1" lang="en-US" altLang="ja-JP" dirty="0" smtClean="0"/>
              <a:t>Database Engine Configuration</a:t>
            </a:r>
            <a:r>
              <a:rPr kumimoji="1" lang="ja-JP" altLang="en-US" dirty="0" smtClean="0"/>
              <a:t>」 が表示される。</a:t>
            </a:r>
          </a:p>
          <a:p>
            <a:r>
              <a:rPr lang="ja-JP" altLang="en-US" dirty="0" smtClean="0"/>
              <a:t>ここで、デフォルトでは「</a:t>
            </a:r>
            <a:r>
              <a:rPr lang="en-US" altLang="ja-JP" dirty="0" smtClean="0"/>
              <a:t>Windows authentication mode</a:t>
            </a:r>
            <a:r>
              <a:rPr lang="ja-JP" altLang="en-US" dirty="0" smtClean="0"/>
              <a:t>」が選択されているので、「</a:t>
            </a:r>
            <a:r>
              <a:rPr lang="en-US" altLang="ja-JP" dirty="0" smtClean="0"/>
              <a:t>Mixed Mode</a:t>
            </a:r>
            <a:r>
              <a:rPr lang="ja-JP" altLang="en-US" dirty="0" smtClean="0"/>
              <a:t>」に変更する。</a:t>
            </a:r>
            <a:endParaRPr lang="en-US" altLang="ja-JP" dirty="0" smtClean="0"/>
          </a:p>
          <a:p>
            <a:r>
              <a:rPr lang="ja-JP" altLang="en-US" dirty="0" smtClean="0"/>
              <a:t>初期設定する </a:t>
            </a:r>
            <a:r>
              <a:rPr lang="en-US" altLang="ja-JP" dirty="0" err="1" smtClean="0"/>
              <a:t>sa</a:t>
            </a:r>
            <a:r>
              <a:rPr lang="en-US" altLang="ja-JP" dirty="0" smtClean="0"/>
              <a:t> </a:t>
            </a:r>
            <a:r>
              <a:rPr lang="ja-JP" altLang="en-US" dirty="0" smtClean="0"/>
              <a:t>のパスワードを </a:t>
            </a:r>
            <a:r>
              <a:rPr lang="en-US" altLang="ja-JP" dirty="0" smtClean="0"/>
              <a:t>2 </a:t>
            </a:r>
            <a:r>
              <a:rPr lang="ja-JP" altLang="en-US" dirty="0" smtClean="0"/>
              <a:t>回入力する。</a:t>
            </a:r>
            <a:endParaRPr lang="en-US" altLang="ja-JP" dirty="0" smtClean="0"/>
          </a:p>
          <a:p>
            <a:r>
              <a:rPr lang="ja-JP" altLang="en-US" dirty="0" smtClean="0"/>
              <a:t>実験環境では、ひとまずパスワードを「</a:t>
            </a:r>
            <a:r>
              <a:rPr lang="en-US" altLang="ja-JP" dirty="0" smtClean="0"/>
              <a:t>SqlNeko123</a:t>
            </a:r>
            <a:r>
              <a:rPr lang="ja-JP" altLang="en-US" dirty="0" smtClean="0"/>
              <a:t>」と入力する。</a:t>
            </a:r>
            <a:r>
              <a:rPr lang="en-US" altLang="ja-JP" dirty="0" smtClean="0"/>
              <a:t>(</a:t>
            </a:r>
            <a:r>
              <a:rPr lang="ja-JP" altLang="en-US" dirty="0" smtClean="0"/>
              <a:t>本番環境では自由に変更すること。</a:t>
            </a:r>
            <a:r>
              <a:rPr lang="en-US" altLang="ja-JP" dirty="0" smtClean="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6. SQL Server 2019 </a:t>
            </a:r>
            <a:r>
              <a:rPr kumimoji="1" lang="ja-JP" altLang="en-US" dirty="0" smtClean="0"/>
              <a:t>のインストールが完了した後に、</a:t>
            </a:r>
            <a:r>
              <a:rPr kumimoji="1" lang="en-US" altLang="ja-JP" dirty="0" smtClean="0"/>
              <a:t>Windows </a:t>
            </a:r>
            <a:r>
              <a:rPr kumimoji="1" lang="ja-JP" altLang="en-US" dirty="0" smtClean="0"/>
              <a:t>サーバーのスタートメニューから「</a:t>
            </a:r>
            <a:r>
              <a:rPr kumimoji="1" lang="en-US" altLang="ja-JP" dirty="0" smtClean="0"/>
              <a:t>SQL Server 2019 Configuration Manager</a:t>
            </a:r>
            <a:r>
              <a:rPr kumimoji="1" lang="ja-JP" altLang="en-US" dirty="0" smtClean="0"/>
              <a:t>」を起動する。</a:t>
            </a:r>
            <a:endParaRPr kumimoji="1" lang="en-US" altLang="ja-JP" dirty="0" smtClean="0"/>
          </a:p>
          <a:p>
            <a:pPr marL="285750" indent="-285750">
              <a:buFont typeface="Arial" panose="020B0604020202020204" pitchFamily="34" charset="0"/>
              <a:buChar char="•"/>
            </a:pPr>
            <a:r>
              <a:rPr lang="ja-JP" altLang="en-US" dirty="0" smtClean="0"/>
              <a:t>「</a:t>
            </a:r>
            <a:r>
              <a:rPr lang="en-US" altLang="ja-JP" dirty="0" smtClean="0"/>
              <a:t>SQL Server Network Configuration</a:t>
            </a:r>
            <a:r>
              <a:rPr lang="ja-JP" altLang="en-US" dirty="0" smtClean="0"/>
              <a:t>」</a:t>
            </a:r>
            <a:r>
              <a:rPr lang="en-US" altLang="ja-JP" dirty="0" smtClean="0"/>
              <a:t> </a:t>
            </a:r>
            <a:r>
              <a:rPr lang="ja-JP" altLang="en-US" dirty="0" smtClean="0"/>
              <a:t>→ 「</a:t>
            </a:r>
            <a:r>
              <a:rPr lang="en-US" altLang="ja-JP" dirty="0" smtClean="0"/>
              <a:t>Protocols for MSSQLSERVER</a:t>
            </a:r>
            <a:r>
              <a:rPr lang="ja-JP" altLang="en-US" dirty="0" smtClean="0"/>
              <a:t>」</a:t>
            </a:r>
            <a:endParaRPr lang="en-US" altLang="ja-JP" dirty="0" smtClean="0"/>
          </a:p>
          <a:p>
            <a:pPr marL="742950" lvl="1" indent="-285750">
              <a:buFont typeface="Arial" panose="020B0604020202020204" pitchFamily="34" charset="0"/>
              <a:buChar char="•"/>
            </a:pPr>
            <a:r>
              <a:rPr lang="ja-JP" altLang="en-US" dirty="0" smtClean="0"/>
              <a:t>「</a:t>
            </a:r>
            <a:r>
              <a:rPr lang="en-US" altLang="ja-JP" dirty="0" smtClean="0"/>
              <a:t>TCP/IP</a:t>
            </a:r>
            <a:r>
              <a:rPr lang="ja-JP" altLang="en-US" dirty="0" smtClean="0"/>
              <a:t>」が「</a:t>
            </a:r>
            <a:r>
              <a:rPr lang="en-US" altLang="ja-JP" dirty="0" smtClean="0"/>
              <a:t>Disabled</a:t>
            </a:r>
            <a:r>
              <a:rPr lang="ja-JP" altLang="en-US" dirty="0" smtClean="0"/>
              <a:t>」になっているので、右クリックして「</a:t>
            </a:r>
            <a:r>
              <a:rPr lang="en-US" altLang="ja-JP" dirty="0" smtClean="0"/>
              <a:t>Enabled</a:t>
            </a:r>
            <a:r>
              <a:rPr lang="ja-JP" altLang="en-US" dirty="0" smtClean="0"/>
              <a:t>」に変更する。</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SQL Server Services</a:t>
            </a:r>
            <a:r>
              <a:rPr lang="ja-JP" altLang="en-US" dirty="0" smtClean="0"/>
              <a:t>」→「</a:t>
            </a:r>
            <a:r>
              <a:rPr lang="en-US" altLang="ja-JP" dirty="0" smtClean="0"/>
              <a:t>SQL Server (MSSQLSERVER)</a:t>
            </a:r>
            <a:r>
              <a:rPr lang="ja-JP" altLang="en-US" dirty="0" smtClean="0"/>
              <a:t>」を右クリックして「</a:t>
            </a:r>
            <a:r>
              <a:rPr lang="en-US" altLang="ja-JP" dirty="0" smtClean="0"/>
              <a:t>Restart</a:t>
            </a:r>
            <a:r>
              <a:rPr lang="ja-JP" altLang="en-US" dirty="0" smtClean="0"/>
              <a:t>」をクリックし、サービスを再起動する。</a:t>
            </a:r>
            <a:endParaRPr lang="en-US" altLang="ja-JP" dirty="0" smtClean="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1_Create_Database_Windows.sql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a:t>
            </a:r>
            <a:r>
              <a:rPr lang="sv-SE" altLang="ja-JP" sz="1200" dirty="0" smtClean="0">
                <a:solidFill>
                  <a:schemeClr val="bg1"/>
                </a:solidFill>
                <a:latin typeface="Consolas" panose="020B0609020204030204" pitchFamily="49" charset="0"/>
              </a:rPr>
              <a:t>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a:t>
            </a:r>
            <a:r>
              <a:rPr lang="sv-SE" altLang="ja-JP" sz="1200" dirty="0" smtClean="0">
                <a:solidFill>
                  <a:schemeClr val="bg1"/>
                </a:solidFill>
                <a:latin typeface="Consolas" panose="020B0609020204030204" pitchFamily="49" charset="0"/>
              </a:rPr>
              <a:t>git\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プロになる道</a:t>
            </a:r>
            <a:r>
              <a:rPr lang="en-US" altLang="ja-JP" sz="3600" b="1" dirty="0" smtClean="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smtClean="0"/>
              <a:t>前ページから</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smtClean="0"/>
              <a:t>コントローラを </a:t>
            </a:r>
            <a:r>
              <a:rPr kumimoji="1" lang="en-US" altLang="ja-JP" sz="1600" dirty="0" smtClean="0"/>
              <a:t>2 </a:t>
            </a:r>
            <a:r>
              <a:rPr kumimoji="1" lang="ja-JP" altLang="en-US" sz="1600" dirty="0" smtClean="0"/>
              <a:t>台に増やして、冗長化してみましょう。</a:t>
            </a:r>
            <a:endParaRPr kumimoji="1" lang="en-US" altLang="ja-JP" sz="1600" dirty="0" smtClean="0"/>
          </a:p>
          <a:p>
            <a:r>
              <a:rPr lang="en-US" altLang="ja-JP" sz="1600" dirty="0" smtClean="0"/>
              <a:t>AWS </a:t>
            </a:r>
            <a:r>
              <a:rPr lang="ja-JP" altLang="en-US" sz="1600" dirty="0" smtClean="0"/>
              <a:t>上でもできます。</a:t>
            </a:r>
            <a:endParaRPr kumimoji="1" lang="ja-JP" altLang="en-US" sz="1600" dirty="0" smtClean="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smtClean="0"/>
              <a:t>高度な設定等を行なってみましょう。</a:t>
            </a:r>
            <a:endParaRPr kumimoji="1" lang="en-US" altLang="ja-JP" sz="1600" dirty="0" smtClean="0"/>
          </a:p>
          <a:p>
            <a:r>
              <a:rPr kumimoji="1" lang="ja-JP" altLang="en-US" sz="1600" dirty="0" smtClean="0"/>
              <a:t>また、安定したサービス運用を実現するために、必要な情報 </a:t>
            </a:r>
            <a:r>
              <a:rPr kumimoji="1" lang="en-US" altLang="ja-JP" sz="1600" dirty="0" smtClean="0"/>
              <a:t>(</a:t>
            </a:r>
            <a:r>
              <a:rPr kumimoji="1" lang="ja-JP" altLang="en-US" sz="1600" dirty="0" smtClean="0"/>
              <a:t>システムの健康状態</a:t>
            </a:r>
            <a:r>
              <a:rPr kumimoji="1" lang="en-US" altLang="ja-JP" sz="1600" dirty="0" smtClean="0"/>
              <a:t>) </a:t>
            </a:r>
            <a:r>
              <a:rPr kumimoji="1" lang="ja-JP" altLang="en-US" sz="1600" dirty="0" smtClean="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smtClean="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smtClean="0"/>
              <a:t>「</a:t>
            </a:r>
            <a:r>
              <a:rPr kumimoji="1" lang="en-US" altLang="ja-JP" sz="1600" dirty="0" smtClean="0"/>
              <a:t>NTT </a:t>
            </a:r>
            <a:r>
              <a:rPr kumimoji="1" lang="ja-JP" altLang="en-US" sz="1600" dirty="0" smtClean="0"/>
              <a:t>東日本 </a:t>
            </a:r>
            <a:r>
              <a:rPr kumimoji="1" lang="en-US" altLang="ja-JP" sz="1600" dirty="0" smtClean="0"/>
              <a:t>- IPA </a:t>
            </a:r>
            <a:r>
              <a:rPr kumimoji="1" lang="ja-JP" altLang="en-US" sz="1600" dirty="0" smtClean="0"/>
              <a:t>シン・テレワークシステム」のパブリック版 </a:t>
            </a:r>
            <a:r>
              <a:rPr kumimoji="1" lang="en-US" altLang="ja-JP" sz="1600" dirty="0" smtClean="0"/>
              <a:t>(</a:t>
            </a:r>
            <a:r>
              <a:rPr kumimoji="1" lang="ja-JP" altLang="en-US" sz="1600" dirty="0" smtClean="0"/>
              <a:t>無償公開版</a:t>
            </a:r>
            <a:r>
              <a:rPr kumimoji="1" lang="en-US" altLang="ja-JP" sz="1600" dirty="0" smtClean="0"/>
              <a:t>) </a:t>
            </a:r>
            <a:r>
              <a:rPr kumimoji="1" lang="ja-JP" altLang="en-US" sz="1600" dirty="0" smtClean="0"/>
              <a:t>の運用ノウハウをもとにすれば、全く同じものを誰でも作ることができます。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smtClean="0"/>
              <a:t>おめでとうございます。ついに、パブリック版に匹敵するか、それを超える新しいサービスを構築することができるようになりました。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16195" y="5610030"/>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smtClean="0"/>
              <a:t>冗長化</a:t>
            </a:r>
            <a:endParaRPr kumimoji="1" lang="ja-JP" altLang="en-US" dirty="0"/>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smtClean="0"/>
              <a:t>高度な運用</a:t>
            </a:r>
            <a:endParaRPr kumimoji="1" lang="en-US" altLang="ja-JP" dirty="0" smtClean="0"/>
          </a:p>
          <a:p>
            <a:r>
              <a:rPr kumimoji="1" lang="ja-JP" altLang="en-US" dirty="0" smtClean="0"/>
              <a:t>手法</a:t>
            </a:r>
            <a:endParaRPr kumimoji="1" lang="ja-JP" altLang="en-US" dirty="0"/>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ja-JP" altLang="en-US" dirty="0"/>
              <a:t>コマンドプロンプト上</a:t>
            </a:r>
            <a:r>
              <a:rPr lang="ja-JP" altLang="en-US" dirty="0" smtClean="0"/>
              <a:t>で、以下</a:t>
            </a:r>
            <a:r>
              <a:rPr lang="ja-JP" altLang="en-US" dirty="0"/>
              <a:t>のコマンドを実行する。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err="1" smtClean="0"/>
              <a:t>WinInstall</a:t>
            </a:r>
            <a:r>
              <a:rPr kumimoji="1" lang="en-US" altLang="ja-JP" dirty="0" smtClean="0"/>
              <a:t>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990882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3-6.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a:t>
            </a:r>
            <a:r>
              <a:rPr lang="en-US" altLang="ja-JP" sz="2400" dirty="0" smtClean="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3-7.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r>
              <a:rPr lang="ja-JP" altLang="en-US" sz="1200" dirty="0" smtClean="0">
                <a:solidFill>
                  <a:srgbClr val="99FFCC"/>
                </a:solidFill>
                <a:latin typeface="Consolas" panose="020B0609020204030204" pitchFamily="49" charset="0"/>
              </a:rPr>
              <a:t>。</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3-8. </a:t>
            </a:r>
            <a:r>
              <a:rPr kumimoji="1" lang="ja-JP" altLang="en-US" sz="3200" dirty="0" smtClean="0"/>
              <a:t>コントローラ</a:t>
            </a:r>
            <a:r>
              <a:rPr kumimoji="1" lang="ja-JP" altLang="en-US" sz="3200" dirty="0" smtClean="0"/>
              <a:t>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a:t>
            </a:r>
            <a:r>
              <a:rPr lang="en-US" altLang="ja-JP" dirty="0" err="1" smtClean="0"/>
              <a:t>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endParaRPr lang="ja-JP" altLang="en-US" dirty="0" smtClean="0"/>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a:t>
            </a:r>
            <a:r>
              <a:rPr lang="ja-JP" altLang="en-US" dirty="0" smtClean="0"/>
              <a:t>でリビルドする</a:t>
            </a:r>
            <a:r>
              <a:rPr lang="ja-JP" altLang="en-US" dirty="0" smtClean="0"/>
              <a:t>。</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r>
              <a:rPr lang="ja-JP" altLang="en-US" dirty="0" smtClean="0"/>
              <a:t>。</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006461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a:t>
            </a:r>
            <a:r>
              <a:rPr kumimoji="1" lang="en-US" altLang="ja-JP" sz="6600" dirty="0" smtClean="0"/>
              <a:t>. </a:t>
            </a:r>
            <a:r>
              <a:rPr lang="ja-JP" altLang="en-US" sz="6600" dirty="0" smtClean="0"/>
              <a:t>コントローラ</a:t>
            </a:r>
            <a:r>
              <a:rPr lang="ja-JP" altLang="en-US" sz="6600" dirty="0"/>
              <a:t>を構築</a:t>
            </a:r>
            <a:r>
              <a:rPr lang="ja-JP" altLang="en-US" sz="6600" dirty="0" smtClean="0"/>
              <a:t>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smtClean="0"/>
              <a:t>利用</a:t>
            </a:r>
            <a:r>
              <a:rPr kumimoji="1" lang="ja-JP" altLang="en-US" sz="2400" dirty="0" smtClean="0"/>
              <a:t>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IP, TCP, SSL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クライアントの使い方</a:t>
            </a:r>
            <a:r>
              <a:rPr kumimoji="1" lang="ja-JP" altLang="en-US" sz="2400" dirty="0" smtClean="0"/>
              <a:t>。</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kumimoji="1" lang="en-US" altLang="ja-JP" sz="2400" dirty="0" smtClean="0"/>
              <a:t>AWS </a:t>
            </a:r>
            <a:r>
              <a:rPr kumimoji="1" lang="en-US" altLang="ja-JP" sz="2400" dirty="0" smtClean="0"/>
              <a:t>(EC2, VPC) </a:t>
            </a:r>
            <a:r>
              <a:rPr kumimoji="1" lang="ja-JP" altLang="en-US" sz="2400" dirty="0" smtClean="0"/>
              <a:t>の</a:t>
            </a:r>
            <a:r>
              <a:rPr kumimoji="1" lang="ja-JP" altLang="en-US" sz="2400" dirty="0" smtClean="0"/>
              <a:t>使い方。</a:t>
            </a:r>
            <a:endParaRPr kumimoji="1" lang="en-US" altLang="ja-JP" sz="2400" dirty="0" smtClean="0"/>
          </a:p>
          <a:p>
            <a:pPr marL="514350" indent="-514350">
              <a:buFont typeface="+mj-lt"/>
              <a:buAutoNum type="arabicPeriod"/>
            </a:pPr>
            <a:r>
              <a:rPr kumimoji="1" lang="en-US" altLang="ja-JP" sz="2400" dirty="0" smtClean="0"/>
              <a:t>SQL Server </a:t>
            </a:r>
            <a:r>
              <a:rPr kumimoji="1" lang="ja-JP" altLang="en-US" sz="2400" dirty="0" smtClean="0"/>
              <a:t>のデータベースの内容を操作したい場合は、操作に必要な </a:t>
            </a:r>
            <a:r>
              <a:rPr kumimoji="1" lang="en-US" altLang="ja-JP" sz="2400" dirty="0" smtClean="0"/>
              <a:t>SQL </a:t>
            </a:r>
            <a:r>
              <a:rPr kumimoji="1" lang="ja-JP" altLang="en-US" sz="2400" dirty="0" smtClean="0"/>
              <a:t>クエリの書き方等の知識</a:t>
            </a:r>
            <a:r>
              <a:rPr kumimoji="1" lang="ja-JP" altLang="en-US" sz="2400" dirty="0" smtClean="0"/>
              <a:t>。</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lang="ja-JP" altLang="en-US" dirty="0" smtClean="0"/>
              <a:t>コントローラ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dirty="0" smtClean="0"/>
              <a:t>。</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283358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47343" y="3710156"/>
            <a:ext cx="11149926" cy="2959332"/>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5" name="テキスト ボックス 4"/>
          <p:cNvSpPr txBox="1"/>
          <p:nvPr/>
        </p:nvSpPr>
        <p:spPr>
          <a:xfrm>
            <a:off x="293192" y="912661"/>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594503" y="5111771"/>
            <a:ext cx="11026974"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94437" y="6420175"/>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1517333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smtClean="0"/>
              <a:t>1. </a:t>
            </a:r>
            <a:r>
              <a:rPr kumimoji="1" lang="ja-JP" altLang="en-US" sz="6000" dirty="0" smtClean="0"/>
              <a:t>シン・テレワークシステム</a:t>
            </a:r>
            <a:endParaRPr kumimoji="1" lang="en-US" altLang="ja-JP" sz="6000" dirty="0" smtClean="0"/>
          </a:p>
          <a:p>
            <a:pPr algn="ctr"/>
            <a:r>
              <a:rPr lang="ja-JP" altLang="en-US" sz="6000" dirty="0" smtClean="0"/>
              <a:t>ハイパースケール版</a:t>
            </a:r>
            <a:r>
              <a:rPr lang="ja-JP" altLang="en-US" sz="6000" dirty="0"/>
              <a:t>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606972" y="3397470"/>
            <a:ext cx="7732986" cy="2831544"/>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b="1" dirty="0" smtClean="0"/>
              <a:t>ソフトウェアの本バージョンは、現在未公開のソースコード・プレビュー版であり、</a:t>
            </a:r>
            <a:r>
              <a:rPr kumimoji="1" lang="en-US" altLang="ja-JP" sz="1400" b="1" dirty="0" smtClean="0"/>
              <a:t/>
            </a:r>
            <a:br>
              <a:rPr kumimoji="1" lang="en-US" altLang="ja-JP" sz="1400" b="1" dirty="0" smtClean="0"/>
            </a:br>
            <a:r>
              <a:rPr kumimoji="1" lang="ja-JP" altLang="en-US" sz="1400" b="1" dirty="0" smtClean="0"/>
              <a:t>本ドキュメントの配布先組織内における評価を目的として提供するものです。</a:t>
            </a:r>
            <a:r>
              <a:rPr kumimoji="1" lang="en-US" altLang="ja-JP" sz="1400" b="1" dirty="0" smtClean="0"/>
              <a:t/>
            </a:r>
            <a:br>
              <a:rPr kumimoji="1" lang="en-US" altLang="ja-JP" sz="1400" b="1" dirty="0" smtClean="0"/>
            </a:br>
            <a:endParaRPr kumimoji="1" lang="ja-JP" altLang="en-US" sz="1400" b="1" dirty="0" smtClean="0"/>
          </a:p>
          <a:p>
            <a:pPr marL="285750" indent="-285750">
              <a:buFont typeface="Arial" panose="020B0604020202020204" pitchFamily="34" charset="0"/>
              <a:buChar char="•"/>
            </a:pPr>
            <a:r>
              <a:rPr kumimoji="1" lang="ja-JP" altLang="en-US" sz="1400" b="1" dirty="0" smtClean="0"/>
              <a:t>本ドキュメントおよび本ドキュメントに記載されているクレデンシャル </a:t>
            </a:r>
            <a:r>
              <a:rPr kumimoji="1" lang="en-US" altLang="ja-JP" sz="1400" b="1" dirty="0" smtClean="0"/>
              <a:t>(</a:t>
            </a:r>
            <a:r>
              <a:rPr kumimoji="1" lang="ja-JP" altLang="en-US" sz="1400" b="1" dirty="0" smtClean="0"/>
              <a:t>認証情報</a:t>
            </a:r>
            <a:r>
              <a:rPr lang="en-US" altLang="ja-JP" sz="1400" b="1" dirty="0" smtClean="0"/>
              <a:t>) </a:t>
            </a:r>
            <a:r>
              <a:rPr lang="ja-JP" altLang="en-US" sz="1400" b="1" dirty="0" smtClean="0"/>
              <a:t>を用いて入手・ビルドしたプログラムの</a:t>
            </a:r>
            <a:r>
              <a:rPr kumimoji="1" lang="ja-JP" altLang="en-US" sz="1400" b="1" dirty="0" smtClean="0"/>
              <a:t>組織外への配布は、ご遠慮ください。</a:t>
            </a:r>
            <a:r>
              <a:rPr kumimoji="1" lang="en-US" altLang="ja-JP" sz="1200" dirty="0" smtClean="0"/>
              <a:t/>
            </a:r>
            <a:br>
              <a:rPr kumimoji="1" lang="en-US" altLang="ja-JP" sz="1200" dirty="0" smtClean="0"/>
            </a:br>
            <a:endParaRPr kumimoji="1" lang="en-US" altLang="ja-JP" sz="1200" dirty="0" smtClean="0"/>
          </a:p>
          <a:p>
            <a:pPr marL="285750" indent="-285750">
              <a:buFont typeface="Arial" panose="020B0604020202020204" pitchFamily="34" charset="0"/>
              <a:buChar char="•"/>
            </a:pPr>
            <a:r>
              <a:rPr kumimoji="1" lang="en-US" altLang="ja-JP" sz="1200" dirty="0" smtClean="0"/>
              <a:t>IPA </a:t>
            </a:r>
            <a:r>
              <a:rPr kumimoji="1" lang="ja-JP" altLang="en-US" sz="1200" dirty="0" smtClean="0"/>
              <a:t>サイバー技術研究室では、シン・テレワークシステムの中継ゲートウェイの動作状況の統計データを収集しています。</a:t>
            </a:r>
            <a:br>
              <a:rPr kumimoji="1" lang="ja-JP" altLang="en-US" sz="1200" dirty="0" smtClean="0"/>
            </a:br>
            <a:r>
              <a:rPr lang="ja-JP" altLang="en-US" sz="1200" dirty="0"/>
              <a:t>シン・テレワークシステム</a:t>
            </a:r>
            <a:r>
              <a:rPr kumimoji="1" lang="ja-JP" altLang="en-US" sz="1200" dirty="0" smtClean="0"/>
              <a:t>の中継システムは、統計情報を </a:t>
            </a:r>
            <a:r>
              <a:rPr kumimoji="1" lang="en-US" altLang="ja-JP" sz="1200" dirty="0" smtClean="0"/>
              <a:t>IPA </a:t>
            </a:r>
            <a:r>
              <a:rPr kumimoji="1" lang="ja-JP" altLang="en-US" sz="1200" dirty="0" smtClean="0"/>
              <a:t>の統計サーバーに送付します。</a:t>
            </a:r>
            <a:r>
              <a:rPr kumimoji="1" lang="en-US" altLang="ja-JP" sz="1200" dirty="0" smtClean="0"/>
              <a:t/>
            </a:r>
            <a:br>
              <a:rPr kumimoji="1" lang="en-US" altLang="ja-JP" sz="1200" dirty="0" smtClean="0"/>
            </a:br>
            <a:r>
              <a:rPr lang="ja-JP" altLang="en-US" sz="1200" dirty="0" smtClean="0"/>
              <a:t>統計情報は、</a:t>
            </a:r>
            <a:r>
              <a:rPr lang="ja-JP" altLang="en-US" sz="1200" dirty="0"/>
              <a:t>シン・テレワークシステム</a:t>
            </a:r>
            <a:r>
              <a:rPr lang="ja-JP" altLang="en-US" sz="1200" dirty="0" smtClean="0"/>
              <a:t>が</a:t>
            </a:r>
            <a:r>
              <a:rPr lang="ja-JP" altLang="en-US" sz="1200" dirty="0"/>
              <a:t>日本国内でどの程度活用されているかを確認し、</a:t>
            </a:r>
            <a:r>
              <a:rPr lang="en-US" altLang="ja-JP" sz="1200" dirty="0"/>
              <a:t>IPA </a:t>
            </a:r>
            <a:r>
              <a:rPr lang="ja-JP" altLang="en-US" sz="1200" dirty="0"/>
              <a:t>サイバー技術研究室の活動に関する社会的理解や必要な予算の獲得等のために利用されます</a:t>
            </a:r>
            <a:r>
              <a:rPr lang="ja-JP" altLang="en-US" sz="1200" dirty="0" smtClean="0"/>
              <a:t>。</a:t>
            </a:r>
            <a:r>
              <a:rPr lang="en-US" altLang="ja-JP" sz="1200" dirty="0" smtClean="0"/>
              <a:t/>
            </a:r>
            <a:br>
              <a:rPr lang="en-US" altLang="ja-JP" sz="1200" dirty="0" smtClean="0"/>
            </a:br>
            <a:r>
              <a:rPr lang="ja-JP" altLang="en-US" sz="1200" dirty="0"/>
              <a:t>収集され保存される統計情報には、シン・テレワークシステムの</a:t>
            </a:r>
            <a:r>
              <a:rPr lang="ja-JP" altLang="en-US" sz="1200" dirty="0" smtClean="0"/>
              <a:t>中継システムを</a:t>
            </a:r>
            <a:r>
              <a:rPr lang="ja-JP" altLang="en-US" sz="1200" dirty="0"/>
              <a:t>経由するセッション数、接続コンピュータ台数、通信データ量</a:t>
            </a:r>
            <a:r>
              <a:rPr lang="ja-JP" altLang="en-US" sz="1200" dirty="0" smtClean="0"/>
              <a:t>、「シン・テレワークシステム コントローラ」が生成する統計データ、「</a:t>
            </a:r>
            <a:r>
              <a:rPr lang="ja-JP" altLang="en-US" sz="1200" dirty="0"/>
              <a:t>中継システム</a:t>
            </a:r>
            <a:r>
              <a:rPr lang="ja-JP" altLang="en-US" sz="1200" dirty="0" smtClean="0"/>
              <a:t>」ホストそのもの </a:t>
            </a:r>
            <a:r>
              <a:rPr lang="en-US" altLang="ja-JP" sz="1200" dirty="0"/>
              <a:t>(</a:t>
            </a:r>
            <a:r>
              <a:rPr lang="ja-JP" altLang="en-US" sz="1200" dirty="0"/>
              <a:t>統計情報の送付先</a:t>
            </a:r>
            <a:r>
              <a:rPr lang="en-US" altLang="ja-JP" sz="1200" dirty="0"/>
              <a:t>) </a:t>
            </a:r>
            <a:r>
              <a:rPr lang="ja-JP" altLang="en-US" sz="1200" dirty="0" smtClean="0"/>
              <a:t>の固有の </a:t>
            </a:r>
            <a:r>
              <a:rPr lang="en-US" altLang="ja-JP" sz="1200" dirty="0" smtClean="0"/>
              <a:t>ID</a:t>
            </a:r>
            <a:r>
              <a:rPr lang="ja-JP" altLang="en-US" sz="1200" dirty="0" err="1" smtClean="0"/>
              <a:t>、</a:t>
            </a:r>
            <a:r>
              <a:rPr lang="en-US" altLang="ja-JP" sz="1200" dirty="0" smtClean="0"/>
              <a:t>IP </a:t>
            </a:r>
            <a:r>
              <a:rPr lang="ja-JP" altLang="en-US" sz="1200" dirty="0"/>
              <a:t>アドレスおよび</a:t>
            </a:r>
            <a:r>
              <a:rPr lang="ja-JP" altLang="en-US" sz="1200" dirty="0" smtClean="0"/>
              <a:t>ホスト名、</a:t>
            </a:r>
            <a:r>
              <a:rPr lang="en-US" altLang="ja-JP" sz="1200" dirty="0" smtClean="0"/>
              <a:t>OS</a:t>
            </a:r>
            <a:r>
              <a:rPr lang="ja-JP" altLang="en-US" sz="1200" dirty="0" smtClean="0"/>
              <a:t> のバージョン、中継ゲートウェイのバージョン番号が</a:t>
            </a:r>
            <a:r>
              <a:rPr lang="ja-JP" altLang="en-US" sz="1200" dirty="0"/>
              <a:t>含まれます。</a:t>
            </a:r>
            <a:r>
              <a:rPr lang="en-US" altLang="ja-JP" sz="1200" dirty="0" smtClean="0"/>
              <a:t/>
            </a:r>
            <a:br>
              <a:rPr lang="en-US" altLang="ja-JP" sz="1200" dirty="0" smtClean="0"/>
            </a:br>
            <a:r>
              <a:rPr lang="ja-JP" altLang="en-US" sz="1200" dirty="0" smtClean="0"/>
              <a:t>個人</a:t>
            </a:r>
            <a:r>
              <a:rPr lang="ja-JP" altLang="en-US" sz="1200" dirty="0"/>
              <a:t>情報や認証</a:t>
            </a:r>
            <a:r>
              <a:rPr lang="ja-JP" altLang="en-US" sz="1200" dirty="0" smtClean="0"/>
              <a:t>情報、通信データ、ユーザー名、パスワード、秘密鍵等の秘密情報が収集されることはありません。</a:t>
            </a:r>
            <a:endParaRPr kumimoji="1" lang="ja-JP" altLang="en-US" sz="12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991623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以下のコマンドを実行する。</a:t>
            </a:r>
            <a:r>
              <a:rPr kumimoji="1" lang="en-US" altLang="ja-JP" dirty="0" smtClean="0"/>
              <a:t>SQL Server 2019 </a:t>
            </a:r>
            <a:r>
              <a:rPr kumimoji="1" lang="ja-JP" altLang="en-US" dirty="0" smtClean="0"/>
              <a:t>がインストールされる。</a:t>
            </a:r>
            <a:r>
              <a:rPr kumimoji="1" lang="en-US" altLang="ja-JP" dirty="0" smtClean="0"/>
              <a:t>(</a:t>
            </a:r>
            <a:r>
              <a:rPr kumimoji="1" lang="ja-JP" altLang="en-US" dirty="0" smtClean="0"/>
              <a:t>数分間時間がかかる</a:t>
            </a:r>
            <a:r>
              <a:rPr kumimoji="1" lang="en-US" altLang="ja-JP" dirty="0" smtClean="0"/>
              <a:t>)</a:t>
            </a:r>
            <a:endParaRPr lang="ja-JP" altLang="en-US" dirty="0" smtClean="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a:t>
            </a:r>
            <a:r>
              <a:rPr lang="en-US" altLang="ja-JP" sz="1050" dirty="0" smtClean="0">
                <a:solidFill>
                  <a:schemeClr val="bg1"/>
                </a:solidFill>
                <a:latin typeface="Consolas" panose="020B0609020204030204" pitchFamily="49" charset="0"/>
              </a:rPr>
              <a:t>packages.microsoft.com/</a:t>
            </a:r>
            <a:r>
              <a:rPr lang="en-US" altLang="ja-JP" sz="1050" dirty="0" err="1" smtClean="0">
                <a:solidFill>
                  <a:schemeClr val="bg1"/>
                </a:solidFill>
                <a:latin typeface="Consolas" panose="020B0609020204030204" pitchFamily="49" charset="0"/>
              </a:rPr>
              <a:t>config</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ubuntu</a:t>
            </a:r>
            <a:r>
              <a:rPr lang="en-US" altLang="ja-JP" sz="1050" dirty="0" smtClean="0">
                <a:solidFill>
                  <a:schemeClr val="bg1"/>
                </a:solidFill>
                <a:latin typeface="Consolas" panose="020B0609020204030204" pitchFamily="49" charset="0"/>
              </a:rPr>
              <a:t>/16.04/mssql-server-2019.list)“</a:t>
            </a:r>
            <a:br>
              <a:rPr lang="en-US" altLang="ja-JP" sz="1050" dirty="0" smtClean="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docs.microsoft.com/ja-jp/sql/linux/sql-server-linux-overview/</a:t>
            </a:r>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5119617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以下のコマンドを実行し、</a:t>
            </a:r>
            <a:r>
              <a:rPr kumimoji="1" lang="en-US" altLang="ja-JP" dirty="0" smtClean="0"/>
              <a:t>SQL Server Express 2019 </a:t>
            </a:r>
            <a:r>
              <a:rPr kumimoji="1" lang="ja-JP" altLang="en-US" dirty="0" smtClean="0"/>
              <a:t>を初期設定する。</a:t>
            </a:r>
            <a:endParaRPr lang="ja-JP" altLang="en-US" dirty="0" smtClean="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smtClean="0">
                <a:solidFill>
                  <a:schemeClr val="bg1"/>
                </a:solidFill>
                <a:latin typeface="Consolas" panose="020B0609020204030204" pitchFamily="49" charset="0"/>
              </a:rPr>
              <a:t>sudo</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a:t>
            </a:r>
            <a:r>
              <a:rPr lang="en-US" altLang="ja-JP" sz="1400" dirty="0" smtClean="0">
                <a:solidFill>
                  <a:schemeClr val="bg1"/>
                </a:solidFill>
                <a:latin typeface="Consolas" panose="020B0609020204030204" pitchFamily="49" charset="0"/>
              </a:rPr>
              <a:t>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r>
              <a:rPr lang="en-US" altLang="ja-JP" sz="1200" dirty="0" smtClean="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Enter </a:t>
            </a:r>
            <a:r>
              <a:rPr lang="en-US" altLang="ja-JP" sz="1200" dirty="0">
                <a:solidFill>
                  <a:schemeClr val="bg1"/>
                </a:solidFill>
                <a:latin typeface="Consolas" panose="020B0609020204030204" pitchFamily="49" charset="0"/>
              </a:rPr>
              <a:t>your edition(1-8):</a:t>
            </a:r>
          </a:p>
          <a:p>
            <a:r>
              <a:rPr lang="en-US" altLang="ja-JP" sz="1200" b="1" u="sng" dirty="0" smtClean="0">
                <a:solidFill>
                  <a:srgbClr val="FFFF00"/>
                </a:solidFill>
                <a:latin typeface="Consolas" panose="020B0609020204030204" pitchFamily="49" charset="0"/>
              </a:rPr>
              <a:t>3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smtClean="0">
                <a:solidFill>
                  <a:srgbClr val="FFFF00"/>
                </a:solidFill>
                <a:latin typeface="Consolas" panose="020B0609020204030204" pitchFamily="49" charset="0"/>
              </a:rPr>
              <a:t>yes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smtClean="0">
                <a:solidFill>
                  <a:srgbClr val="FFFF00"/>
                </a:solidFill>
                <a:latin typeface="Consolas" panose="020B0609020204030204" pitchFamily="49" charset="0"/>
              </a:rPr>
              <a:t>SqlNeko123</a:t>
            </a:r>
            <a:r>
              <a:rPr lang="en-US" altLang="ja-JP" sz="1200" b="1" dirty="0" smtClean="0">
                <a:solidFill>
                  <a:srgbClr val="FFFF00"/>
                </a:solidFill>
                <a:latin typeface="Consolas" panose="020B0609020204030204" pitchFamily="49" charset="0"/>
              </a:rPr>
              <a:t>  </a:t>
            </a:r>
            <a:r>
              <a:rPr lang="ja-JP" altLang="en-US" sz="1200" b="1" u="sng" dirty="0" smtClean="0">
                <a:solidFill>
                  <a:srgbClr val="FFFF00"/>
                </a:solidFill>
                <a:latin typeface="Consolas" panose="020B0609020204030204" pitchFamily="49" charset="0"/>
              </a:rPr>
              <a:t>と </a:t>
            </a:r>
            <a:r>
              <a:rPr lang="en-US" altLang="ja-JP" sz="1200" b="1" u="sng" dirty="0" smtClean="0">
                <a:solidFill>
                  <a:srgbClr val="FFFF00"/>
                </a:solidFill>
                <a:latin typeface="Consolas" panose="020B0609020204030204" pitchFamily="49" charset="0"/>
              </a:rPr>
              <a:t>2 </a:t>
            </a:r>
            <a:r>
              <a:rPr lang="ja-JP" altLang="en-US" sz="1200" b="1" u="sng" dirty="0" smtClean="0">
                <a:solidFill>
                  <a:srgbClr val="FFFF00"/>
                </a:solidFill>
                <a:latin typeface="Consolas" panose="020B0609020204030204" pitchFamily="49" charset="0"/>
              </a:rPr>
              <a:t>回仮のパスワードを入力する。</a:t>
            </a:r>
            <a:r>
              <a:rPr lang="en-US" altLang="ja-JP" sz="1200" b="1" u="sng" dirty="0" smtClean="0">
                <a:solidFill>
                  <a:srgbClr val="FFFF00"/>
                </a:solidFill>
                <a:latin typeface="Consolas" panose="020B0609020204030204" pitchFamily="49" charset="0"/>
              </a:rPr>
              <a:t>(</a:t>
            </a:r>
            <a:r>
              <a:rPr lang="ja-JP" altLang="en-US" sz="1200" b="1" u="sng" dirty="0" smtClean="0">
                <a:solidFill>
                  <a:srgbClr val="FFFF00"/>
                </a:solidFill>
                <a:latin typeface="Consolas" panose="020B0609020204030204" pitchFamily="49" charset="0"/>
              </a:rPr>
              <a:t>別のパスワードでもよい。</a:t>
            </a:r>
            <a:r>
              <a:rPr lang="en-US" altLang="ja-JP" sz="1200" b="1" u="sng" dirty="0" smtClean="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smtClean="0">
                <a:solidFill>
                  <a:schemeClr val="bg1"/>
                </a:solidFill>
                <a:latin typeface="Consolas" panose="020B0609020204030204" pitchFamily="49" charset="0"/>
              </a:rPr>
              <a:t>$ </a:t>
            </a:r>
            <a:r>
              <a:rPr lang="ja-JP" altLang="en-US" sz="1200" dirty="0" smtClean="0">
                <a:solidFill>
                  <a:srgbClr val="FFFF00"/>
                </a:solidFill>
                <a:latin typeface="Consolas" panose="020B0609020204030204" pitchFamily="49" charset="0"/>
              </a:rPr>
              <a:t>これで、</a:t>
            </a:r>
            <a:r>
              <a:rPr lang="en-US" altLang="ja-JP" sz="1200" dirty="0" smtClean="0">
                <a:solidFill>
                  <a:srgbClr val="FFFF00"/>
                </a:solidFill>
                <a:latin typeface="Consolas" panose="020B0609020204030204" pitchFamily="49" charset="0"/>
              </a:rPr>
              <a:t>SQL Server 2019 Express </a:t>
            </a:r>
            <a:r>
              <a:rPr lang="ja-JP" altLang="en-US" sz="1200" dirty="0" smtClean="0">
                <a:solidFill>
                  <a:srgbClr val="FFFF00"/>
                </a:solidFill>
                <a:latin typeface="Consolas" panose="020B0609020204030204" pitchFamily="49" charset="0"/>
              </a:rPr>
              <a:t>のインストールは完了した。</a:t>
            </a:r>
            <a:endParaRPr lang="en-US" altLang="ja-JP" sz="1200" b="1" u="sng" dirty="0" smtClean="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rmdir</a:t>
            </a:r>
            <a:r>
              <a:rPr lang="en-US" altLang="ja-JP" sz="1200" dirty="0" smtClean="0">
                <a:solidFill>
                  <a:schemeClr val="bg1"/>
                </a:solidFill>
                <a:latin typeface="Consolas" panose="020B0609020204030204" pitchFamily="49" charset="0"/>
              </a:rPr>
              <a:t> /s /</a:t>
            </a:r>
            <a:r>
              <a:rPr lang="en-US" altLang="ja-JP" sz="1200" dirty="0">
                <a:solidFill>
                  <a:schemeClr val="bg1"/>
                </a:solidFill>
                <a:latin typeface="Consolas" panose="020B0609020204030204" pitchFamily="49" charset="0"/>
              </a:rPr>
              <a:t>q 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smtClean="0">
                <a:solidFill>
                  <a:srgbClr val="FFFF00"/>
                </a:solidFill>
              </a:rPr>
              <a:t>← 初めて実行する場合は、エラーになるが、問題無い。</a:t>
            </a:r>
            <a:endParaRPr kumimoji="1" lang="ja-JP" altLang="en-US" sz="1400" dirty="0">
              <a:solidFill>
                <a:srgbClr val="FFFF00"/>
              </a:solidFill>
            </a:endParaRPr>
          </a:p>
        </p:txBody>
      </p:sp>
    </p:spTree>
    <p:extLst>
      <p:ext uri="{BB962C8B-B14F-4D97-AF65-F5344CB8AC3E}">
        <p14:creationId xmlns:p14="http://schemas.microsoft.com/office/powerpoint/2010/main" val="1671388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1_Create_Database_Linux.sql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r>
              <a:rPr lang="sv-SE" altLang="ja-JP" sz="1200" dirty="0" smtClean="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smtClean="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pPr marL="285750" indent="-285750">
              <a:buFont typeface="Arial" panose="020B0604020202020204" pitchFamily="34" charset="0"/>
              <a:buChar char="•"/>
            </a:pPr>
            <a:r>
              <a:rPr lang="ja-JP" altLang="en-US" b="1" dirty="0" smtClean="0"/>
              <a:t>しばらく動作させてみて、エラーが表示されなければ、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a:p>
            <a:r>
              <a:rPr lang="en-US" altLang="ja-JP" sz="1200" dirty="0" smtClean="0">
                <a:solidFill>
                  <a:srgbClr val="0000FF"/>
                </a:solidFill>
              </a:rPr>
              <a:t>※ </a:t>
            </a:r>
            <a:r>
              <a:rPr lang="ja-JP" altLang="en-US" sz="1200" dirty="0" smtClean="0">
                <a:solidFill>
                  <a:srgbClr val="0000FF"/>
                </a:solidFill>
              </a:rPr>
              <a:t>起動開始直後の最初の </a:t>
            </a:r>
            <a:r>
              <a:rPr lang="en-US" altLang="ja-JP" sz="1200" dirty="0" smtClean="0">
                <a:solidFill>
                  <a:srgbClr val="0000FF"/>
                </a:solidFill>
              </a:rPr>
              <a:t>10 </a:t>
            </a:r>
            <a:r>
              <a:rPr lang="ja-JP" altLang="en-US" sz="1200" dirty="0" smtClean="0">
                <a:solidFill>
                  <a:srgbClr val="0000FF"/>
                </a:solidFill>
              </a:rPr>
              <a:t>秒程度、</a:t>
            </a:r>
            <a:endParaRPr lang="en-US" altLang="ja-JP" sz="1200" dirty="0" smtClean="0">
              <a:solidFill>
                <a:srgbClr val="0000FF"/>
              </a:solidFill>
            </a:endParaRPr>
          </a:p>
          <a:p>
            <a:r>
              <a:rPr lang="en-US" altLang="ja-JP" sz="1200" dirty="0" smtClean="0">
                <a:solidFill>
                  <a:srgbClr val="0000FF"/>
                </a:solidFill>
              </a:rPr>
              <a:t>『</a:t>
            </a:r>
            <a:r>
              <a:rPr lang="en-US" altLang="ja-JP" sz="1200" dirty="0" err="1" smtClean="0">
                <a:solidFill>
                  <a:srgbClr val="0000FF"/>
                </a:solidFill>
              </a:rPr>
              <a:t>IO.Write</a:t>
            </a:r>
            <a:r>
              <a:rPr lang="en-US" altLang="ja-JP" sz="1200" dirty="0">
                <a:solidFill>
                  <a:srgbClr val="0000FF"/>
                </a:solidFill>
              </a:rPr>
              <a:t>('/</a:t>
            </a:r>
            <a:r>
              <a:rPr lang="en-US" altLang="ja-JP" sz="1200" dirty="0" smtClean="0">
                <a:solidFill>
                  <a:srgbClr val="0000FF"/>
                </a:solidFill>
              </a:rPr>
              <a:t>home/</a:t>
            </a:r>
            <a:r>
              <a:rPr lang="en-US" altLang="ja-JP" sz="1200" dirty="0" err="1" smtClean="0">
                <a:solidFill>
                  <a:srgbClr val="0000FF"/>
                </a:solidFill>
              </a:rPr>
              <a:t>ubuntu</a:t>
            </a:r>
            <a:r>
              <a:rPr lang="en-US" altLang="ja-JP" sz="1200" dirty="0" smtClean="0">
                <a:solidFill>
                  <a:srgbClr val="0000FF"/>
                </a:solidFill>
              </a:rPr>
              <a:t>/IPA-DN-</a:t>
            </a:r>
            <a:r>
              <a:rPr lang="en-US" altLang="ja-JP" sz="1200" dirty="0" err="1" smtClean="0">
                <a:solidFill>
                  <a:srgbClr val="0000FF"/>
                </a:solidFill>
              </a:rPr>
              <a:t>ThinController</a:t>
            </a:r>
            <a:r>
              <a:rPr lang="en-US" altLang="ja-JP" sz="1200" dirty="0" smtClean="0">
                <a:solidFill>
                  <a:srgbClr val="0000FF"/>
                </a:solidFill>
              </a:rPr>
              <a:t>-Private/</a:t>
            </a:r>
            <a:r>
              <a:rPr lang="en-US" altLang="ja-JP" sz="1200" dirty="0" err="1" smtClean="0">
                <a:solidFill>
                  <a:srgbClr val="0000FF"/>
                </a:solidFill>
              </a:rPr>
              <a:t>ThinControllerApp</a:t>
            </a:r>
            <a:r>
              <a:rPr lang="en-US" altLang="ja-JP" sz="1200" dirty="0" smtClean="0">
                <a:solidFill>
                  <a:srgbClr val="0000FF"/>
                </a:solidFill>
              </a:rPr>
              <a:t>/Log/Stat/stat_YYYYMMDD@daemon@000.log</a:t>
            </a:r>
            <a:r>
              <a:rPr lang="en-US" altLang="ja-JP" sz="1200" dirty="0">
                <a:solidFill>
                  <a:srgbClr val="0000FF"/>
                </a:solidFill>
              </a:rPr>
              <a:t>') failed. Cannot access a closed file</a:t>
            </a:r>
            <a:r>
              <a:rPr lang="en-US" altLang="ja-JP" sz="1200" dirty="0" smtClean="0">
                <a:solidFill>
                  <a:srgbClr val="0000FF"/>
                </a:solidFill>
              </a:rPr>
              <a:t>.』</a:t>
            </a:r>
          </a:p>
          <a:p>
            <a:r>
              <a:rPr lang="ja-JP" altLang="en-US" sz="1200" dirty="0" smtClean="0">
                <a:solidFill>
                  <a:srgbClr val="0000FF"/>
                </a:solidFill>
              </a:rPr>
              <a:t>というエラーがいくつか発生する場合があるが、これは問題ない。</a:t>
            </a: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en-US" altLang="ja-JP" dirty="0" smtClean="0"/>
              <a:t>SSH </a:t>
            </a:r>
            <a:r>
              <a:rPr lang="ja-JP" altLang="en-US" dirty="0" smtClean="0"/>
              <a:t>上で、以下</a:t>
            </a:r>
            <a:r>
              <a:rPr lang="ja-JP" altLang="en-US" dirty="0"/>
              <a:t>のコマンドを</a:t>
            </a:r>
            <a:r>
              <a:rPr lang="ja-JP" altLang="en-US" dirty="0" smtClean="0"/>
              <a:t>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t>パブリック版 </a:t>
            </a:r>
            <a:r>
              <a:rPr kumimoji="1" lang="en-US" altLang="ja-JP" sz="2800" b="1" dirty="0" smtClean="0"/>
              <a:t>(2020.4 </a:t>
            </a:r>
            <a:r>
              <a:rPr kumimoji="1" lang="ja-JP" altLang="en-US" sz="2800" b="1" dirty="0" smtClean="0"/>
              <a:t>～</a:t>
            </a:r>
            <a:r>
              <a:rPr kumimoji="1" lang="en-US" altLang="ja-JP" sz="2800" b="1" dirty="0" smtClean="0"/>
              <a:t>)</a:t>
            </a:r>
          </a:p>
          <a:p>
            <a:pPr algn="ctr"/>
            <a:r>
              <a:rPr lang="en-US" altLang="ja-JP" sz="1500" b="1" dirty="0" smtClean="0"/>
              <a:t>NTT </a:t>
            </a:r>
            <a:r>
              <a:rPr lang="ja-JP" altLang="en-US" sz="1500" b="1" dirty="0" smtClean="0"/>
              <a:t>東日本 </a:t>
            </a:r>
            <a:r>
              <a:rPr lang="en-US" altLang="ja-JP" sz="1500" b="1" dirty="0" smtClean="0"/>
              <a:t>&amp; IPA </a:t>
            </a:r>
            <a:r>
              <a:rPr lang="ja-JP" altLang="en-US" sz="1500" b="1" dirty="0" smtClean="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smtClean="0"/>
              <a:t>誰でも</a:t>
            </a:r>
            <a:endParaRPr kumimoji="1" lang="en-US" altLang="ja-JP" b="1" dirty="0" smtClean="0"/>
          </a:p>
          <a:p>
            <a:r>
              <a:rPr kumimoji="1" lang="ja-JP" altLang="en-US" b="1" dirty="0" smtClean="0"/>
              <a:t>同じ</a:t>
            </a:r>
          </a:p>
          <a:p>
            <a:r>
              <a:rPr kumimoji="1" lang="ja-JP" altLang="en-US" b="1" dirty="0" smtClean="0"/>
              <a:t>ものが</a:t>
            </a:r>
          </a:p>
          <a:p>
            <a:r>
              <a:rPr kumimoji="1" lang="ja-JP" altLang="en-US" b="1" dirty="0" smtClean="0"/>
              <a:t>作れる</a:t>
            </a:r>
          </a:p>
          <a:p>
            <a:r>
              <a:rPr kumimoji="1" lang="ja-JP" altLang="en-US" b="1" dirty="0" smtClean="0"/>
              <a:t>ように！</a:t>
            </a:r>
          </a:p>
        </p:txBody>
      </p:sp>
    </p:spTree>
    <p:extLst>
      <p:ext uri="{BB962C8B-B14F-4D97-AF65-F5344CB8AC3E}">
        <p14:creationId xmlns:p14="http://schemas.microsoft.com/office/powerpoint/2010/main" val="13618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4. 3 </a:t>
            </a:r>
            <a:r>
              <a:rPr kumimoji="1" lang="ja-JP" altLang="en-US" dirty="0" smtClean="0"/>
              <a:t>でインストールが完了したコントローラデーモン「</a:t>
            </a:r>
            <a:r>
              <a:rPr lang="en-US" altLang="ja-JP" dirty="0" err="1" smtClean="0"/>
              <a:t>IPA.App.ThinControllerApp</a:t>
            </a:r>
            <a:r>
              <a:rPr lang="ja-JP" altLang="en-US" dirty="0" smtClean="0"/>
              <a:t>」を有効にする。</a:t>
            </a:r>
            <a:endParaRPr lang="en-US" altLang="ja-JP" dirty="0" smtClean="0"/>
          </a:p>
          <a:p>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smtClean="0"/>
              <a:t>コントローラデーモン</a:t>
            </a:r>
            <a:r>
              <a:rPr lang="ja-JP" altLang="en-US" dirty="0"/>
              <a:t>「</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ExecMain</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5729646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14201852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a:t>
            </a:r>
            <a:r>
              <a:rPr lang="en-US" altLang="ja-JP" dirty="0" smtClean="0"/>
              <a:t>-6.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4-7.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31081"/>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a:t>
            </a:r>
            <a:r>
              <a:rPr lang="en-US" altLang="ja-JP" sz="1200" dirty="0" smtClean="0">
                <a:solidFill>
                  <a:schemeClr val="bg1"/>
                </a:solidFill>
                <a:latin typeface="Consolas" panose="020B0609020204030204" pitchFamily="49" charset="0"/>
              </a:rPr>
              <a:t>no-build Daemon </a:t>
            </a:r>
            <a:r>
              <a:rPr lang="en-US" altLang="ja-JP" sz="1200" dirty="0">
                <a:solidFill>
                  <a:schemeClr val="bg1"/>
                </a:solidFill>
                <a:latin typeface="Consolas" panose="020B0609020204030204" pitchFamily="49" charset="0"/>
              </a:rPr>
              <a:t>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84624"/>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030730" y="5987018"/>
            <a:ext cx="10801602"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smtClean="0"/>
              <a:t>IPA-DN-</a:t>
            </a:r>
            <a:r>
              <a:rPr lang="en-US" altLang="ja-JP" dirty="0" err="1" smtClean="0"/>
              <a:t>ThinController</a:t>
            </a:r>
            <a:r>
              <a:rPr lang="en-US" altLang="ja-JP" dirty="0" smtClean="0"/>
              <a:t>-Private/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4-8. </a:t>
            </a:r>
            <a:r>
              <a:rPr kumimoji="1" lang="ja-JP" altLang="en-US" sz="3200" dirty="0" smtClean="0"/>
              <a:t>コントローラ</a:t>
            </a:r>
            <a:r>
              <a:rPr kumimoji="1" lang="ja-JP" altLang="en-US" sz="3200" dirty="0" smtClean="0"/>
              <a:t>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a:t>
            </a:r>
            <a:r>
              <a:rPr lang="en-US" altLang="ja-JP" dirty="0" err="1" smtClean="0"/>
              <a:t>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endParaRPr lang="ja-JP" altLang="en-US" dirty="0" smtClean="0"/>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a:t>
            </a:r>
            <a:r>
              <a:rPr lang="ja-JP" altLang="en-US" dirty="0" smtClean="0"/>
              <a:t>でリビルドする</a:t>
            </a:r>
            <a:r>
              <a:rPr lang="ja-JP" altLang="en-US" dirty="0" smtClean="0"/>
              <a:t>。</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r>
              <a:rPr lang="ja-JP" altLang="en-US" dirty="0" smtClean="0"/>
              <a:t>。</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308448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3" name="タイトル 2"/>
          <p:cNvSpPr>
            <a:spLocks noGrp="1"/>
          </p:cNvSpPr>
          <p:nvPr>
            <p:ph type="title"/>
          </p:nvPr>
        </p:nvSpPr>
        <p:spPr/>
        <p:txBody>
          <a:bodyPr>
            <a:noAutofit/>
          </a:bodyPr>
          <a:lstStyle/>
          <a:p>
            <a:r>
              <a:rPr lang="en-US" altLang="ja-JP" sz="3200" dirty="0" smtClean="0"/>
              <a:t>4B-1. HTML5 </a:t>
            </a:r>
            <a:r>
              <a:rPr lang="ja-JP" altLang="en-US" sz="3200" dirty="0" smtClean="0"/>
              <a:t>版 </a:t>
            </a:r>
            <a:r>
              <a:rPr lang="en-US" altLang="ja-JP" sz="3200" dirty="0" smtClean="0"/>
              <a:t>Web </a:t>
            </a:r>
            <a:r>
              <a:rPr lang="ja-JP" altLang="en-US" sz="3200" dirty="0" smtClean="0"/>
              <a:t>クライアント用 </a:t>
            </a:r>
            <a:r>
              <a:rPr lang="en-US" altLang="ja-JP" sz="3200" dirty="0" smtClean="0"/>
              <a:t>Web </a:t>
            </a:r>
            <a:r>
              <a:rPr lang="ja-JP" altLang="en-US" sz="3200" dirty="0" smtClean="0"/>
              <a:t>サーバーの概要</a:t>
            </a:r>
            <a:endParaRPr kumimoji="1" lang="ja-JP" altLang="en-US" sz="3200" dirty="0"/>
          </a:p>
        </p:txBody>
      </p:sp>
    </p:spTree>
    <p:extLst>
      <p:ext uri="{BB962C8B-B14F-4D97-AF65-F5344CB8AC3E}">
        <p14:creationId xmlns:p14="http://schemas.microsoft.com/office/powerpoint/2010/main" val="6485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kumimoji="1" lang="ja-JP" altLang="en-US" dirty="0" smtClean="0"/>
              <a:t>同時起動可能。</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ja-JP" altLang="en-US" dirty="0"/>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smtClean="0"/>
              <a:t>「スタンドアロン版」</a:t>
            </a:r>
            <a:endParaRPr kumimoji="1" lang="en-US" altLang="ja-JP" sz="1600" b="1" dirty="0" smtClean="0"/>
          </a:p>
          <a:p>
            <a:r>
              <a:rPr kumimoji="1" lang="ja-JP" altLang="en-US" sz="1600" b="1" dirty="0" smtClean="0"/>
              <a:t>ドキュメントを参照。</a:t>
            </a:r>
            <a:endParaRPr kumimoji="1" lang="ja-JP" altLang="en-US" sz="1600" b="1" dirty="0"/>
          </a:p>
        </p:txBody>
      </p:sp>
    </p:spTree>
    <p:extLst>
      <p:ext uri="{BB962C8B-B14F-4D97-AF65-F5344CB8AC3E}">
        <p14:creationId xmlns:p14="http://schemas.microsoft.com/office/powerpoint/2010/main" val="166217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a:t>
            </a:r>
            <a:r>
              <a:rPr kumimoji="1" lang="ja-JP" altLang="en-US" sz="1600" dirty="0" smtClean="0"/>
              <a:t>を</a:t>
            </a:r>
            <a:r>
              <a:rPr kumimoji="1" lang="ja-JP" altLang="en-US" sz="1600" dirty="0" smtClean="0"/>
              <a:t>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dirty="0" smtClean="0"/>
              <a:t>。</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4B-2</a:t>
            </a:r>
            <a:r>
              <a:rPr kumimoji="1" lang="en-US" altLang="ja-JP" sz="3200" dirty="0" smtClean="0"/>
              <a:t>.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7062976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2337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71733" y="3390046"/>
            <a:ext cx="11764757" cy="2730556"/>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2352"/>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HTTP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r>
              <a:rPr lang="ja-JP" altLang="en-US" sz="1400" dirty="0" smtClean="0"/>
              <a:t>。</a:t>
            </a:r>
            <a:endParaRPr lang="en-US" altLang="ja-JP" sz="1400" dirty="0" smtClean="0"/>
          </a:p>
          <a:p>
            <a:r>
              <a:rPr lang="en-US" altLang="ja-JP" sz="1400" dirty="0"/>
              <a:t> </a:t>
            </a:r>
            <a:r>
              <a:rPr lang="en-US" altLang="ja-JP" sz="1400" dirty="0" smtClean="0"/>
              <a:t>  (</a:t>
            </a:r>
            <a:r>
              <a:rPr lang="ja-JP" altLang="en-US" sz="1400" dirty="0" smtClean="0"/>
              <a:t>後に述べる </a:t>
            </a:r>
            <a:r>
              <a:rPr lang="en-US" altLang="ja-JP" sz="1400" dirty="0" smtClean="0"/>
              <a:t>Let’ Encrypt </a:t>
            </a:r>
            <a:r>
              <a:rPr lang="ja-JP" altLang="en-US" sz="1400" dirty="0" smtClean="0"/>
              <a:t>等の </a:t>
            </a:r>
            <a:r>
              <a:rPr lang="en-US" altLang="ja-JP" sz="1400" dirty="0" smtClean="0"/>
              <a:t>ACME </a:t>
            </a:r>
            <a:r>
              <a:rPr lang="ja-JP" altLang="en-US" sz="1400" dirty="0" smtClean="0"/>
              <a:t>プロトコルベースの証明書自動更新を用いる場合、</a:t>
            </a:r>
            <a:r>
              <a:rPr lang="en-US" altLang="ja-JP" sz="1400" dirty="0" smtClean="0"/>
              <a:t>Port 80 </a:t>
            </a:r>
            <a:r>
              <a:rPr lang="ja-JP" altLang="en-US" sz="1400" dirty="0" smtClean="0"/>
              <a:t>が必要である。</a:t>
            </a:r>
            <a:r>
              <a:rPr lang="en-US" altLang="ja-JP" sz="1400" dirty="0" smtClean="0"/>
              <a:t>)</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smtClean="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322158" y="4949702"/>
            <a:ext cx="11714332" cy="85918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2741" y="585278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3592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8009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50651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41177910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367911859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9839</TotalTime>
  <Words>47006</Words>
  <Application>Microsoft Office PowerPoint</Application>
  <PresentationFormat>ワイド画面</PresentationFormat>
  <Paragraphs>2788</Paragraphs>
  <Slides>224</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224</vt:i4>
      </vt:variant>
    </vt:vector>
  </HeadingPairs>
  <TitlesOfParts>
    <vt:vector size="236" baseType="lpstr">
      <vt:lpstr>Meiryo UI</vt:lpstr>
      <vt:lpstr>ＭＳ Ｐゴシック</vt:lpstr>
      <vt:lpstr>游ゴシック</vt:lpstr>
      <vt:lpstr>Arial</vt:lpstr>
      <vt:lpstr>Calibri</vt:lpstr>
      <vt:lpstr>Consolas</vt:lpstr>
      <vt:lpstr>Segoe Condensed</vt:lpstr>
      <vt:lpstr>Segoe UI Light</vt:lpstr>
      <vt:lpstr>Times New Roman</vt:lpstr>
      <vt:lpstr>Wingdings</vt:lpstr>
      <vt:lpstr>Office テーマ</vt:lpstr>
      <vt:lpstr>Microsoft クリップアート</vt:lpstr>
      <vt:lpstr>NTT東日本 – IPA シン・テレワークシステム Doc002. プライベート版 構築マニュアル (ハイパースケール版)</vt:lpstr>
      <vt:lpstr>本バージョンについて・更新履歴</vt:lpstr>
      <vt:lpstr>本ドキュメントの目的 読者は、18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PowerPoint プレゼンテーション</vt:lpstr>
      <vt:lpstr>3-1. コントローラ (Windows) の構築の流れ</vt:lpstr>
      <vt:lpstr>3-2. AWS の Windows Server 2019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2019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コントローラおよび中継ゲートウェイのバックアップ</vt:lpstr>
      <vt:lpstr>9-11. コントローラで自主的に作られる設定データの世代バックアップ</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Daiyuu Nobori</cp:lastModifiedBy>
  <cp:revision>3714</cp:revision>
  <dcterms:created xsi:type="dcterms:W3CDTF">2017-10-22T02:50:05Z</dcterms:created>
  <dcterms:modified xsi:type="dcterms:W3CDTF">2021-09-18T03:16:12Z</dcterms:modified>
</cp:coreProperties>
</file>